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4분</a:t>
            </a:r>
          </a:p>
          <a:p>
            <a:r>
              <a:t>강사용 메모: 표지 이미지의 집 공사 단계와 오늘 만들 웹 결과물을 연결해 소개합니다. 수강생에게 오늘의 부담을 낮추는 말로 시작합니다.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6분</a:t>
            </a:r>
          </a:p>
          <a:p>
            <a:r>
              <a:t>강사용 메모: 오늘 결과물을 먼저 보여주고, 수강생이 할 수 있게 되는 행동을 세 가지로 설명합니다.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7분</a:t>
            </a:r>
          </a:p>
          <a:p>
            <a:r>
              <a:t>강사용 메모: 전체 과정에서 오늘 수업의 위치를 설명합니다. 집을 한 번에 완성하지 않듯, 기능을 단계별로 완성한다는 원칙을 강조합니다.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5분</a:t>
            </a:r>
          </a:p>
          <a:p>
            <a:r>
              <a:t>강사용 메모: 수업 중 질문이 생기면 개인 실습 시간에서 함께 해결한다고 안내합니다. 도구 설치 문제는 수업 시작 전 점검하는 편이 좋습니다.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8분</a:t>
            </a:r>
          </a:p>
          <a:p>
            <a:r>
              <a:t>강사용 메모: 문법 암기가 목표가 아닙니다. AI가 만든 결과에서 어디를 바꿔야 하는지 알아보는 정도로 설명합니다.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10분</a:t>
            </a:r>
          </a:p>
          <a:p>
            <a:r>
              <a:t>강사용 메모: 다섯 요소를 칠판에 적고, 수강생이 각 요소에 한 문장씩 답하도록 합니다. 답을 합치면 첫 요청문이 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8분</a:t>
            </a:r>
          </a:p>
          <a:p>
            <a:r>
              <a:t>강사용 메모: 두 요청을 실제 도구에 입력했을 때 무엇이 달라질지 수강생에게 먼저 질문합니다.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10분</a:t>
            </a:r>
          </a:p>
          <a:p>
            <a:r>
              <a:t>강사용 메모: 완성본을 빠르게 만드는 모습보다, 작은 요청과 확인을 반복하는 모습을 보여줍니다. 시연 중 화면을 자주 확대합니다.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15분</a:t>
            </a:r>
          </a:p>
          <a:p>
            <a:r>
              <a:t>강사용 메모: 화면을 함께 맞추는 실습입니다. 빠른 수강생에게는 개인화 과제를 주고, 늦은 수강생은 필수 단계만 완료하게 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15분</a:t>
            </a:r>
          </a:p>
          <a:p>
            <a:r>
              <a:t>강사용 메모: 화면을 함께 맞추는 실습입니다. 빠른 수강생에게는 개인화 과제를 주고, 늦은 수강생은 필수 단계만 완료하게 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5분</a:t>
            </a:r>
          </a:p>
          <a:p>
            <a:r>
              <a:t>강사용 메모: 휴식 전에 모두 저장했는지 확인합니다. 강사는 이 시간에 설치 또는 화면 문제가 있는 수강생을 빠르게 돕습니다.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8분</a:t>
            </a:r>
          </a:p>
          <a:p>
            <a:r>
              <a:t>강사용 메모: 시안은 정답이 아니라 목표 화면입니다. 수강생이 자기 주제에 맞게 사진과 문구를 바꾸도록 안내합니다.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7분</a:t>
            </a:r>
          </a:p>
          <a:p>
            <a:r>
              <a:t>강사용 메모: 수강생이 자기 화면을 직접 보면서 하나씩 확인하게 합니다. 모든 항목을 고치기보다 핵심 흐름에 영향을 주는 문제부터 다룹니다.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5분</a:t>
            </a:r>
          </a:p>
          <a:p>
            <a:r>
              <a:t>강사용 메모: 오류 화면을 숨기지 않고 그대로 보여주는 습관을 강조합니다. AI에게 보낼 문장을 수강생과 함께 한 번 작성합니다.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5분</a:t>
            </a:r>
          </a:p>
          <a:p>
            <a:r>
              <a:t>강사용 메모: 강사는 순회하며 한 사람에게 한 가지 핵심 조언만 제공합니다. 완성 속도보다 핵심 흐름이 끝까지 작동하는지 확인합니다.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2분</a:t>
            </a:r>
          </a:p>
          <a:p>
            <a:r>
              <a:t>강사용 메모: 과제를 읽고 저장 위치를 다시 확인합니다. 마지막 강의라면 공개 주소를 서로 교환하고 이후 개선 계획을 한 줄씩 말하게 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8D357C44-F988-4651-BCEC-A36B1A7E3B33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409575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바이브코딩 1강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1668CC5-BA2F-48A9-B3BE-1AFFD824F734}"/>
              </a:ext>
            </a:extLst>
          </p:cNvPr>
          <p:cNvSpPr>
            <a:spLocks noGrp="1"/>
          </p:cNvSpPr>
          <p:nvPr/>
        </p:nvSpPr>
        <p:spPr>
          <a:xfrm>
            <a:off x="685800" y="1695450"/>
            <a:ext cx="4857750" cy="1428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3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35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첫 </a:t>
            </a:r>
            <a:r>
              <a:rPr sz="43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홈페이지의</a:t>
            </a:r>
            <a:r>
              <a:rPr sz="435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endParaRPr lang="en-US" sz="4350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pPr>
              <a:defRPr sz="43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3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기초공사</a:t>
            </a:r>
            <a:endParaRPr sz="4350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B9E6AFC-A8CF-4220-AB72-3DB91C956819}"/>
              </a:ext>
            </a:extLst>
          </p:cNvPr>
          <p:cNvSpPr>
            <a:spLocks noGrp="1"/>
          </p:cNvSpPr>
          <p:nvPr/>
        </p:nvSpPr>
        <p:spPr>
          <a:xfrm>
            <a:off x="714375" y="3238500"/>
            <a:ext cx="5049116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 dirty="0" err="1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바이브코딩</a:t>
            </a:r>
            <a:r>
              <a:rPr sz="1800" b="0" dirty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00" b="0" dirty="0" err="1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이해와</a:t>
            </a:r>
            <a:r>
              <a:rPr sz="1800" b="0" dirty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 </a:t>
            </a:r>
            <a:endParaRPr lang="en-US" sz="1800" b="0" dirty="0">
              <a:solidFill>
                <a:srgbClr val="F7F1E7"/>
              </a:solidFill>
              <a:latin typeface="Malgun Gothic"/>
              <a:ea typeface="Malgun Gothic"/>
              <a:cs typeface="Malgun Gothic"/>
            </a:endParaRPr>
          </a:p>
          <a:p>
            <a:pPr>
              <a:defRPr sz="1800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 dirty="0" err="1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자기소개</a:t>
            </a:r>
            <a:r>
              <a:rPr sz="1800" b="0" dirty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00" b="0" dirty="0" err="1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홈페이지</a:t>
            </a:r>
            <a:r>
              <a:rPr sz="1800" b="0" dirty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00" b="0" dirty="0" err="1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만들기</a:t>
            </a:r>
            <a:endParaRPr sz="1800" b="0" dirty="0">
              <a:solidFill>
                <a:srgbClr val="F7F1E7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4F543F5-D38D-49A1-B4AD-E19CCE28093B}"/>
              </a:ext>
            </a:extLst>
          </p:cNvPr>
          <p:cNvSpPr>
            <a:spLocks noGrp="1"/>
          </p:cNvSpPr>
          <p:nvPr/>
        </p:nvSpPr>
        <p:spPr>
          <a:xfrm>
            <a:off x="714375" y="4257675"/>
            <a:ext cx="2476500" cy="47625"/>
          </a:xfrm>
          <a:prstGeom prst="roundRect">
            <a:avLst>
              <a:gd name="adj" fmla="val 4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E6D04B7-8B71-4B9C-8DC0-30930724849E}"/>
              </a:ext>
            </a:extLst>
          </p:cNvPr>
          <p:cNvSpPr>
            <a:spLocks noGrp="1"/>
          </p:cNvSpPr>
          <p:nvPr/>
        </p:nvSpPr>
        <p:spPr>
          <a:xfrm>
            <a:off x="714375" y="4514850"/>
            <a:ext cx="4857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홈페이지 만들기는 집 짓기와 같습니다</a:t>
            </a:r>
          </a:p>
        </p:txBody>
      </p:sp>
    </p:spTree>
    <p:extLst>
      <p:ext uri="{BB962C8B-B14F-4D97-AF65-F5344CB8AC3E}">
        <p14:creationId xmlns:p14="http://schemas.microsoft.com/office/powerpoint/2010/main" val="1337473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2AE08E38-F327-4989-994F-D6A5FF83F3DB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오늘 도착할 곳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9E74F0D-7EB3-4B7E-AF10-00F6D25312B9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1강  기초공사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E9A5949-5B4D-477C-B780-CBB47BC4CAE4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02 / 28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21FD420D-768F-4E7A-BF27-38710217E396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145B67F6-757B-4157-88FA-194D9A82C574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C4C41786-A04E-47D0-9D8D-DB1B28ADB70C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1437ADC9-1BAB-41EC-AF54-BC62C32D15E2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5586402-E0EF-49D9-AB56-4416DC4AD8B1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43CFB8B-F9E4-4EA8-866A-01BA2548910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5334000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오늘 수업이 끝나면 자기소개 원페이지를 만들고, 문구와 색상을 직접 바꿀 수 있습니다.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75A189AF-4E6E-4BB5-8C49-890AA018374F}"/>
              </a:ext>
            </a:extLst>
          </p:cNvPr>
          <p:cNvSpPr>
            <a:spLocks noGrp="1"/>
          </p:cNvSpPr>
          <p:nvPr/>
        </p:nvSpPr>
        <p:spPr>
          <a:xfrm>
            <a:off x="714375" y="29908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A9DFF79-00D7-45F4-A73D-5F1AD541F9AE}"/>
              </a:ext>
            </a:extLst>
          </p:cNvPr>
          <p:cNvSpPr>
            <a:spLocks noGrp="1"/>
          </p:cNvSpPr>
          <p:nvPr/>
        </p:nvSpPr>
        <p:spPr>
          <a:xfrm>
            <a:off x="1019175" y="2914650"/>
            <a:ext cx="502920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AI에게 만들 목적을 설명하기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E7A5D893-9851-453A-98D5-C2D0FC59463C}"/>
              </a:ext>
            </a:extLst>
          </p:cNvPr>
          <p:cNvSpPr>
            <a:spLocks noGrp="1"/>
          </p:cNvSpPr>
          <p:nvPr/>
        </p:nvSpPr>
        <p:spPr>
          <a:xfrm>
            <a:off x="714375" y="37147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54E0228-5734-4154-BB99-0DDB693DC211}"/>
              </a:ext>
            </a:extLst>
          </p:cNvPr>
          <p:cNvSpPr>
            <a:spLocks noGrp="1"/>
          </p:cNvSpPr>
          <p:nvPr/>
        </p:nvSpPr>
        <p:spPr>
          <a:xfrm>
            <a:off x="1019175" y="3638550"/>
            <a:ext cx="502920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첫 화면을 생성하고 브라우저에서 확인하기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7DF3ED43-7612-44EB-916E-A66EA01CC20F}"/>
              </a:ext>
            </a:extLst>
          </p:cNvPr>
          <p:cNvSpPr>
            <a:spLocks noGrp="1"/>
          </p:cNvSpPr>
          <p:nvPr/>
        </p:nvSpPr>
        <p:spPr>
          <a:xfrm>
            <a:off x="714375" y="44386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A8391ED-1BF1-4B45-B006-4ECCF9C845E0}"/>
              </a:ext>
            </a:extLst>
          </p:cNvPr>
          <p:cNvSpPr>
            <a:spLocks noGrp="1"/>
          </p:cNvSpPr>
          <p:nvPr/>
        </p:nvSpPr>
        <p:spPr>
          <a:xfrm>
            <a:off x="1019175" y="4362450"/>
            <a:ext cx="502920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원하는 부분만 골라 수정하기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/>
          <a:srcRect l="20734" r="20734"/>
          <a:stretch>
            <a:fillRect/>
          </a:stretch>
        </p:blipFill>
        <p:spPr>
          <a:xfrm>
            <a:off x="6572250" y="1238250"/>
            <a:ext cx="4953000" cy="4762500"/>
          </a:xfrm>
          <a:prstGeom prst="roundRect">
            <a:avLst>
              <a:gd name="adj" fmla="val 4800"/>
            </a:avLst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73FAC0C6-8315-45B7-B785-3CBD37E867B7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03B5513-F2D4-40A2-A970-3BE1D4846FC7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6분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AA58C49-A6B2-4E9B-9C0B-48E5FF3FFD0C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909932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17831E4C-C878-400F-9E37-71CF9E7F4BD0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다섯 번의 집 짓기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78DD084-CD2D-4B39-83CC-7B22C6C97A36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1강  기초공사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E1A4562-1D5D-48B7-8526-4D30D768366B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03 / 28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B1F0CDF3-CB4F-4132-BA9C-CD9CABB11FDC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9B1CBA4-F055-41C1-A7D2-21F6C7140624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A15958CF-955A-4B2A-8FFC-3A20A652C67E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EAAA73E1-511E-4DA1-BE89-32F54E0C5BF5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C0CB8DF2-1944-4F38-BBEF-CD896D7C74FD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C1A6ADCC-87E2-48E8-A54E-27E241BCA49F}"/>
              </a:ext>
            </a:extLst>
          </p:cNvPr>
          <p:cNvSpPr>
            <a:spLocks noGrp="1"/>
          </p:cNvSpPr>
          <p:nvPr/>
        </p:nvSpPr>
        <p:spPr>
          <a:xfrm>
            <a:off x="6667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0B1F33"/>
          </a:solidFill>
          <a:ln w="9525">
            <a:solidFill>
              <a:srgbClr val="0B1F33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5F54548-B57F-4BBE-BB2E-17C1DC25EEAA}"/>
              </a:ext>
            </a:extLst>
          </p:cNvPr>
          <p:cNvSpPr>
            <a:spLocks noGrp="1"/>
          </p:cNvSpPr>
          <p:nvPr/>
        </p:nvSpPr>
        <p:spPr>
          <a:xfrm>
            <a:off x="857250" y="2286000"/>
            <a:ext cx="1571625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  </a:t>
            </a:r>
            <a:r>
              <a:rPr sz="16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기초공사</a:t>
            </a:r>
            <a:endParaRPr sz="1650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첫 </a:t>
            </a:r>
            <a:r>
              <a:rPr sz="16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홈페이지</a:t>
            </a:r>
            <a:endParaRPr sz="1650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DF84F9E8-D16A-42C1-B0CA-27185A92C17D}"/>
              </a:ext>
            </a:extLst>
          </p:cNvPr>
          <p:cNvSpPr>
            <a:spLocks noGrp="1"/>
          </p:cNvSpPr>
          <p:nvPr/>
        </p:nvSpPr>
        <p:spPr>
          <a:xfrm>
            <a:off x="857250" y="3667125"/>
            <a:ext cx="1571625" cy="762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973FF82E-6C16-4B09-B4C9-1EBF28FA059A}"/>
              </a:ext>
            </a:extLst>
          </p:cNvPr>
          <p:cNvSpPr>
            <a:spLocks noGrp="1"/>
          </p:cNvSpPr>
          <p:nvPr/>
        </p:nvSpPr>
        <p:spPr>
          <a:xfrm>
            <a:off x="28765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F7F1E7"/>
          </a:solidFill>
          <a:ln w="9525">
            <a:solidFill>
              <a:srgbClr val="E8E1D6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C9D2B9D-109E-4DE0-A641-7188B51A45A1}"/>
              </a:ext>
            </a:extLst>
          </p:cNvPr>
          <p:cNvSpPr>
            <a:spLocks noGrp="1"/>
          </p:cNvSpPr>
          <p:nvPr/>
        </p:nvSpPr>
        <p:spPr>
          <a:xfrm>
            <a:off x="3067050" y="2286000"/>
            <a:ext cx="1680441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2  </a:t>
            </a:r>
            <a:r>
              <a:rPr sz="150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골조·인테리어</a:t>
            </a:r>
            <a:endParaRPr sz="1500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구조와</a:t>
            </a:r>
            <a:r>
              <a:rPr sz="150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50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디자인</a:t>
            </a:r>
            <a:endParaRPr sz="1500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267CA552-0B7E-4980-9D58-5C386722B102}"/>
              </a:ext>
            </a:extLst>
          </p:cNvPr>
          <p:cNvSpPr>
            <a:spLocks noGrp="1"/>
          </p:cNvSpPr>
          <p:nvPr/>
        </p:nvSpPr>
        <p:spPr>
          <a:xfrm>
            <a:off x="3067050" y="3667125"/>
            <a:ext cx="800100" cy="762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C57BBC0-92A0-4BD2-A1BF-D851D4D66A91}"/>
              </a:ext>
            </a:extLst>
          </p:cNvPr>
          <p:cNvSpPr>
            <a:spLocks noGrp="1"/>
          </p:cNvSpPr>
          <p:nvPr/>
        </p:nvSpPr>
        <p:spPr>
          <a:xfrm>
            <a:off x="50863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F7F1E7"/>
          </a:solidFill>
          <a:ln w="9525">
            <a:solidFill>
              <a:srgbClr val="E8E1D6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E3C53E3-4A96-416C-BC94-5BBFFE2DB440}"/>
              </a:ext>
            </a:extLst>
          </p:cNvPr>
          <p:cNvSpPr>
            <a:spLocks noGrp="1"/>
          </p:cNvSpPr>
          <p:nvPr/>
        </p:nvSpPr>
        <p:spPr>
          <a:xfrm>
            <a:off x="5276850" y="2286000"/>
            <a:ext cx="1571625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3  </a:t>
            </a:r>
            <a:r>
              <a:rPr sz="150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전기·설비</a:t>
            </a:r>
            <a:endParaRPr sz="1500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버튼과</a:t>
            </a:r>
            <a:r>
              <a:rPr sz="150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폼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61A989EF-8433-41AC-BCC0-D65BFC4B2743}"/>
              </a:ext>
            </a:extLst>
          </p:cNvPr>
          <p:cNvSpPr>
            <a:spLocks noGrp="1"/>
          </p:cNvSpPr>
          <p:nvPr/>
        </p:nvSpPr>
        <p:spPr>
          <a:xfrm>
            <a:off x="5276850" y="3667125"/>
            <a:ext cx="800100" cy="762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52838DCB-039F-4B26-A889-B1B96172DCEA}"/>
              </a:ext>
            </a:extLst>
          </p:cNvPr>
          <p:cNvSpPr>
            <a:spLocks noGrp="1"/>
          </p:cNvSpPr>
          <p:nvPr/>
        </p:nvSpPr>
        <p:spPr>
          <a:xfrm>
            <a:off x="72961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F7F1E7"/>
          </a:solidFill>
          <a:ln w="9525">
            <a:solidFill>
              <a:srgbClr val="E8E1D6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C26E4DD-FA59-4023-8D84-6E8294AE47C3}"/>
              </a:ext>
            </a:extLst>
          </p:cNvPr>
          <p:cNvSpPr>
            <a:spLocks noGrp="1"/>
          </p:cNvSpPr>
          <p:nvPr/>
        </p:nvSpPr>
        <p:spPr>
          <a:xfrm>
            <a:off x="7486650" y="2286000"/>
            <a:ext cx="1571625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4  </a:t>
            </a:r>
            <a:r>
              <a:rPr sz="150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점검·보수</a:t>
            </a:r>
            <a:endParaRPr sz="1500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저장과</a:t>
            </a:r>
            <a:r>
              <a:rPr sz="150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50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오류</a:t>
            </a:r>
            <a:endParaRPr sz="1500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12BABF8D-37C3-4767-ACDF-DDF8995220F8}"/>
              </a:ext>
            </a:extLst>
          </p:cNvPr>
          <p:cNvSpPr>
            <a:spLocks noGrp="1"/>
          </p:cNvSpPr>
          <p:nvPr/>
        </p:nvSpPr>
        <p:spPr>
          <a:xfrm>
            <a:off x="7486650" y="3667125"/>
            <a:ext cx="800100" cy="762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5F2CBDC2-C51A-4364-8225-1F6FECE6ACEF}"/>
              </a:ext>
            </a:extLst>
          </p:cNvPr>
          <p:cNvSpPr>
            <a:spLocks noGrp="1"/>
          </p:cNvSpPr>
          <p:nvPr/>
        </p:nvSpPr>
        <p:spPr>
          <a:xfrm>
            <a:off x="95059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F7F1E7"/>
          </a:solidFill>
          <a:ln w="9525">
            <a:solidFill>
              <a:srgbClr val="E8E1D6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5415CB3-5BBC-4795-9781-98CC26DBD087}"/>
              </a:ext>
            </a:extLst>
          </p:cNvPr>
          <p:cNvSpPr>
            <a:spLocks noGrp="1"/>
          </p:cNvSpPr>
          <p:nvPr/>
        </p:nvSpPr>
        <p:spPr>
          <a:xfrm>
            <a:off x="9696450" y="2286000"/>
            <a:ext cx="1571625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5  </a:t>
            </a:r>
            <a:r>
              <a:rPr sz="150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준공·입주</a:t>
            </a:r>
            <a:endParaRPr sz="1500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배포와</a:t>
            </a:r>
            <a:r>
              <a:rPr sz="150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50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발표</a:t>
            </a:r>
            <a:endParaRPr sz="1500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50AFF57B-01DE-4314-8DDE-C9F0D39A5589}"/>
              </a:ext>
            </a:extLst>
          </p:cNvPr>
          <p:cNvSpPr>
            <a:spLocks noGrp="1"/>
          </p:cNvSpPr>
          <p:nvPr/>
        </p:nvSpPr>
        <p:spPr>
          <a:xfrm>
            <a:off x="9696450" y="3667125"/>
            <a:ext cx="800100" cy="762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4164A79-23F9-4636-B4D1-95103B91035F}"/>
              </a:ext>
            </a:extLst>
          </p:cNvPr>
          <p:cNvSpPr>
            <a:spLocks noGrp="1"/>
          </p:cNvSpPr>
          <p:nvPr/>
        </p:nvSpPr>
        <p:spPr>
          <a:xfrm>
            <a:off x="666750" y="4857750"/>
            <a:ext cx="108585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오늘의 공정: 기초공사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8F641D8-B55B-4BE5-B7B4-7AB141B5CE80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37DC768-1225-4AA8-82F8-998C23F7A07A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7분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BD9101FA-1F2C-4B86-B40C-5E2DB1816C1F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700839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>
            <a:extLst>
              <a:ext uri="{FF2B5EF4-FFF2-40B4-BE49-F238E27FC236}">
                <a16:creationId xmlns:a16="http://schemas.microsoft.com/office/drawing/2014/main" id="{CC0CF1C3-E7F4-489C-A589-6C226F51A31D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120분 수업 흐름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82EDF3A-6654-4C3E-B7BB-B0E7FA5C320E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1강  기초공사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5D335D3-0FA3-4EB1-A770-BA2623FEABE4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04 / 28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73A26E4F-B351-4E0C-9D75-78DDBE9F160E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9F19692-24B4-467E-B669-2B65CFF02294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EF4AD6B2-F0C5-4BCE-9C07-CE84FDBD2DAE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92B873C1-FAA3-4B2E-B184-D56D09BB84DC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96B40BE-C659-461C-BA60-63413815AD86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10EC6D11-75C8-4011-ABF9-DFB26311EBFF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2286000" cy="1047750"/>
          </a:xfrm>
          <a:prstGeom prst="roundRect">
            <a:avLst>
              <a:gd name="adj" fmla="val 12727"/>
            </a:avLst>
          </a:prstGeom>
          <a:solidFill>
            <a:srgbClr val="0B1F33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5CC1F1B-4C43-42FB-AD39-29676CFF1F6F}"/>
              </a:ext>
            </a:extLst>
          </p:cNvPr>
          <p:cNvSpPr>
            <a:spLocks noGrp="1"/>
          </p:cNvSpPr>
          <p:nvPr/>
        </p:nvSpPr>
        <p:spPr>
          <a:xfrm>
            <a:off x="819150" y="2266950"/>
            <a:ext cx="19812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개념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7FA01BE-2583-49CC-B910-E7C153520407}"/>
              </a:ext>
            </a:extLst>
          </p:cNvPr>
          <p:cNvSpPr>
            <a:spLocks noGrp="1"/>
          </p:cNvSpPr>
          <p:nvPr/>
        </p:nvSpPr>
        <p:spPr>
          <a:xfrm>
            <a:off x="819150" y="2657475"/>
            <a:ext cx="19812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30분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051E6531-6BD3-4014-88CB-D83E58CD378E}"/>
              </a:ext>
            </a:extLst>
          </p:cNvPr>
          <p:cNvSpPr>
            <a:spLocks noGrp="1"/>
          </p:cNvSpPr>
          <p:nvPr/>
        </p:nvSpPr>
        <p:spPr>
          <a:xfrm>
            <a:off x="3048000" y="2095500"/>
            <a:ext cx="2000250" cy="1047750"/>
          </a:xfrm>
          <a:prstGeom prst="roundRect">
            <a:avLst>
              <a:gd name="adj" fmla="val 12727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01DA81C-EB41-4DA3-B1FC-AA0CD031DEDF}"/>
              </a:ext>
            </a:extLst>
          </p:cNvPr>
          <p:cNvSpPr>
            <a:spLocks noGrp="1"/>
          </p:cNvSpPr>
          <p:nvPr/>
        </p:nvSpPr>
        <p:spPr>
          <a:xfrm>
            <a:off x="3200400" y="2266950"/>
            <a:ext cx="16954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시연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C5FBA4E-4BB5-4EE9-904E-50686A06D7E5}"/>
              </a:ext>
            </a:extLst>
          </p:cNvPr>
          <p:cNvSpPr>
            <a:spLocks noGrp="1"/>
          </p:cNvSpPr>
          <p:nvPr/>
        </p:nvSpPr>
        <p:spPr>
          <a:xfrm>
            <a:off x="3200400" y="2657475"/>
            <a:ext cx="16954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25분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1361F753-9B31-44B7-B140-9D3E286AE1A0}"/>
              </a:ext>
            </a:extLst>
          </p:cNvPr>
          <p:cNvSpPr>
            <a:spLocks noGrp="1"/>
          </p:cNvSpPr>
          <p:nvPr/>
        </p:nvSpPr>
        <p:spPr>
          <a:xfrm>
            <a:off x="5143500" y="2095500"/>
            <a:ext cx="2476500" cy="1047750"/>
          </a:xfrm>
          <a:prstGeom prst="roundRect">
            <a:avLst>
              <a:gd name="adj" fmla="val 12727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49487AC-A5FA-4B7A-B135-E8A6F7C43839}"/>
              </a:ext>
            </a:extLst>
          </p:cNvPr>
          <p:cNvSpPr>
            <a:spLocks noGrp="1"/>
          </p:cNvSpPr>
          <p:nvPr/>
        </p:nvSpPr>
        <p:spPr>
          <a:xfrm>
            <a:off x="5295900" y="2266950"/>
            <a:ext cx="21717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따라 하기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E94A0A2-B222-4CFC-9B51-D2CA831A51B0}"/>
              </a:ext>
            </a:extLst>
          </p:cNvPr>
          <p:cNvSpPr>
            <a:spLocks noGrp="1"/>
          </p:cNvSpPr>
          <p:nvPr/>
        </p:nvSpPr>
        <p:spPr>
          <a:xfrm>
            <a:off x="5295900" y="2657475"/>
            <a:ext cx="21717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35분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2D91F129-856C-4E24-B711-C70970EDC958}"/>
              </a:ext>
            </a:extLst>
          </p:cNvPr>
          <p:cNvSpPr>
            <a:spLocks noGrp="1"/>
          </p:cNvSpPr>
          <p:nvPr/>
        </p:nvSpPr>
        <p:spPr>
          <a:xfrm>
            <a:off x="7715250" y="2095500"/>
            <a:ext cx="2000250" cy="1047750"/>
          </a:xfrm>
          <a:prstGeom prst="roundRect">
            <a:avLst>
              <a:gd name="adj" fmla="val 12727"/>
            </a:avLst>
          </a:prstGeom>
          <a:solidFill>
            <a:srgbClr val="F2C14E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88B086D-CC95-4ABE-AB70-03FD0B93ABB5}"/>
              </a:ext>
            </a:extLst>
          </p:cNvPr>
          <p:cNvSpPr>
            <a:spLocks noGrp="1"/>
          </p:cNvSpPr>
          <p:nvPr/>
        </p:nvSpPr>
        <p:spPr>
          <a:xfrm>
            <a:off x="7867650" y="2266950"/>
            <a:ext cx="16954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개인 실습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9CD34D93-8C2E-4191-81E0-7FE6A17F9267}"/>
              </a:ext>
            </a:extLst>
          </p:cNvPr>
          <p:cNvSpPr>
            <a:spLocks noGrp="1"/>
          </p:cNvSpPr>
          <p:nvPr/>
        </p:nvSpPr>
        <p:spPr>
          <a:xfrm>
            <a:off x="7867650" y="2657475"/>
            <a:ext cx="16954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20분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3BB26B36-7AFD-47EF-A631-C68F5B7B7E61}"/>
              </a:ext>
            </a:extLst>
          </p:cNvPr>
          <p:cNvSpPr>
            <a:spLocks noGrp="1"/>
          </p:cNvSpPr>
          <p:nvPr/>
        </p:nvSpPr>
        <p:spPr>
          <a:xfrm>
            <a:off x="9810750" y="2095500"/>
            <a:ext cx="1619250" cy="1047750"/>
          </a:xfrm>
          <a:prstGeom prst="roundRect">
            <a:avLst>
              <a:gd name="adj" fmla="val 12727"/>
            </a:avLst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1D0175E-3EA2-4388-84AE-10CCE1980C5A}"/>
              </a:ext>
            </a:extLst>
          </p:cNvPr>
          <p:cNvSpPr>
            <a:spLocks noGrp="1"/>
          </p:cNvSpPr>
          <p:nvPr/>
        </p:nvSpPr>
        <p:spPr>
          <a:xfrm>
            <a:off x="9963150" y="2266950"/>
            <a:ext cx="13144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정리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DA01C5A-B678-494C-BB5B-2385DF8B9BA8}"/>
              </a:ext>
            </a:extLst>
          </p:cNvPr>
          <p:cNvSpPr>
            <a:spLocks noGrp="1"/>
          </p:cNvSpPr>
          <p:nvPr/>
        </p:nvSpPr>
        <p:spPr>
          <a:xfrm>
            <a:off x="9963150" y="2657475"/>
            <a:ext cx="13144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10분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C4B8D702-319D-4072-AE0C-1B7C96B77BC0}"/>
              </a:ext>
            </a:extLst>
          </p:cNvPr>
          <p:cNvSpPr>
            <a:spLocks noGrp="1"/>
          </p:cNvSpPr>
          <p:nvPr/>
        </p:nvSpPr>
        <p:spPr>
          <a:xfrm>
            <a:off x="666750" y="3714750"/>
            <a:ext cx="10858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3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설명 10분 안팎과 실습 15분 안팎을 번갈아 진행합니다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AD842C7-C220-4BF3-9770-16BA8670F921}"/>
              </a:ext>
            </a:extLst>
          </p:cNvPr>
          <p:cNvSpPr>
            <a:spLocks noGrp="1"/>
          </p:cNvSpPr>
          <p:nvPr/>
        </p:nvSpPr>
        <p:spPr>
          <a:xfrm>
            <a:off x="666750" y="4572000"/>
            <a:ext cx="10858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72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수강생</a:t>
            </a:r>
            <a:r>
              <a:rPr sz="1725" b="0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0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화면을</a:t>
            </a:r>
            <a:r>
              <a:rPr sz="1725" b="0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0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확인하는</a:t>
            </a:r>
            <a:r>
              <a:rPr sz="1725" b="0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0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시간이</a:t>
            </a:r>
            <a:r>
              <a:rPr sz="1725" b="0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0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수업</a:t>
            </a:r>
            <a:r>
              <a:rPr sz="1725" b="0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0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속도를</a:t>
            </a:r>
            <a:r>
              <a:rPr sz="1725" b="0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0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결정합니다</a:t>
            </a:r>
            <a:endParaRPr sz="1725" b="0" dirty="0">
              <a:solidFill>
                <a:srgbClr val="5B6874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87B4C52-AB97-4B1D-8336-99DE602A2FCD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10E7FDC-8D26-4756-8E38-F09752007B22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5분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57251E48-5350-4702-926C-6C6D4F8A0C07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335781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9048D14E-F748-4D57-92CB-60DCB9BB97A7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홈페이지를 이루는 세 가지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18C7376-A1E1-4A00-B54B-3126D98D110E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1강  기초공사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2A50D5-F976-4AC6-BF58-FFF00D927A9F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05 / 28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F4235A15-3426-4CCE-BCFA-1F934A06A19C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A1A2985-8335-4751-8E6B-4F1361C99665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DC10DCF-E0AF-45D4-A053-3D7236BD8C0B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3E56F111-8A57-40AA-9477-B1811EE90333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225A001-BACD-42B0-B5E3-7A876BBB8C7C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2EFE4924-687E-44F1-9783-EBDEB7D9A464}"/>
              </a:ext>
            </a:extLst>
          </p:cNvPr>
          <p:cNvSpPr>
            <a:spLocks noGrp="1"/>
          </p:cNvSpPr>
          <p:nvPr/>
        </p:nvSpPr>
        <p:spPr>
          <a:xfrm>
            <a:off x="904875" y="17049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1C39B26-9AF3-4FF0-8F47-B75A9185DCE3}"/>
              </a:ext>
            </a:extLst>
          </p:cNvPr>
          <p:cNvSpPr>
            <a:spLocks noGrp="1"/>
          </p:cNvSpPr>
          <p:nvPr/>
        </p:nvSpPr>
        <p:spPr>
          <a:xfrm>
            <a:off x="1209675" y="1628775"/>
            <a:ext cx="9696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HTML은 방과 벽의 구조를 정합니다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54FC8DF-B653-47EF-9998-0D56DBAC9654}"/>
              </a:ext>
            </a:extLst>
          </p:cNvPr>
          <p:cNvSpPr>
            <a:spLocks noGrp="1"/>
          </p:cNvSpPr>
          <p:nvPr/>
        </p:nvSpPr>
        <p:spPr>
          <a:xfrm>
            <a:off x="904875" y="270510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03C0448-2EE3-4C1C-BA3A-BFCB152F1FA0}"/>
              </a:ext>
            </a:extLst>
          </p:cNvPr>
          <p:cNvSpPr>
            <a:spLocks noGrp="1"/>
          </p:cNvSpPr>
          <p:nvPr/>
        </p:nvSpPr>
        <p:spPr>
          <a:xfrm>
            <a:off x="1209675" y="2628900"/>
            <a:ext cx="9696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CSS는 색상과 가구 배치를 맡습니다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755F4B0-FEB0-4DBD-82A7-5435DE0611CE}"/>
              </a:ext>
            </a:extLst>
          </p:cNvPr>
          <p:cNvSpPr>
            <a:spLocks noGrp="1"/>
          </p:cNvSpPr>
          <p:nvPr/>
        </p:nvSpPr>
        <p:spPr>
          <a:xfrm>
            <a:off x="904875" y="370522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5DC6922-CDDA-4E41-943A-03D27A38C05E}"/>
              </a:ext>
            </a:extLst>
          </p:cNvPr>
          <p:cNvSpPr>
            <a:spLocks noGrp="1"/>
          </p:cNvSpPr>
          <p:nvPr/>
        </p:nvSpPr>
        <p:spPr>
          <a:xfrm>
            <a:off x="1209675" y="3629025"/>
            <a:ext cx="9696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JavaScript는 버튼과 움직임을 담당합니다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E8F2025-E859-47A1-B4ED-A2E708686DB1}"/>
              </a:ext>
            </a:extLst>
          </p:cNvPr>
          <p:cNvSpPr>
            <a:spLocks noGrp="1"/>
          </p:cNvSpPr>
          <p:nvPr/>
        </p:nvSpPr>
        <p:spPr>
          <a:xfrm>
            <a:off x="904875" y="4581525"/>
            <a:ext cx="9906000" cy="1038225"/>
          </a:xfrm>
          <a:prstGeom prst="roundRect">
            <a:avLst>
              <a:gd name="adj" fmla="val 17778"/>
            </a:avLst>
          </a:prstGeom>
          <a:solidFill>
            <a:srgbClr val="DDF3EE"/>
          </a:solidFill>
          <a:ln w="0">
            <a:noFill/>
          </a:ln>
        </p:spPr>
        <p:txBody>
          <a:bodyPr anchor="ctr"/>
          <a:lstStyle/>
          <a:p>
            <a:pPr algn="ctr"/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15A56AD-7CA1-47FC-8A83-1D9E2D04F9F9}"/>
              </a:ext>
            </a:extLst>
          </p:cNvPr>
          <p:cNvSpPr>
            <a:spLocks noGrp="1"/>
          </p:cNvSpPr>
          <p:nvPr/>
        </p:nvSpPr>
        <p:spPr>
          <a:xfrm>
            <a:off x="1190625" y="4953000"/>
            <a:ext cx="9334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문법 암기가 목표가 아닙니다. AI가 만든 결과에서 어디를 바꿔야 하는지 알아보는 정도로 설명합니다.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788A375-ED1F-44E9-AF1E-3D995B0FDA14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5903078-95E0-4802-8C89-BBA991592826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8분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B467939-2A80-45DF-8DB6-7AA27BD50A79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906929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6D14C116-E6CA-4E56-9088-42EC49E0C293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좋은 요청문의 다섯 요소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435E036-40A0-4214-A4B5-55ABFD3CAF2C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1강  기초공사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4DF054E-81D5-4D30-BAAA-0ECBCCD07481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9BB0C0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9BB0C0"/>
                </a:solidFill>
                <a:latin typeface="Malgun Gothic"/>
                <a:ea typeface="Malgun Gothic"/>
                <a:cs typeface="Malgun Gothic"/>
              </a:rPr>
              <a:t>06 / 28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29FCA701-82FD-410E-A8A9-006D0ACBAB05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E2199DA-BE59-4188-8946-D00F6BBADA0E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45BE549-642A-43C7-AAFE-52647A9A1F03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8EB1B09F-E37A-468D-BAF7-37B57E5FBAD1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59DB3665-994B-45C2-9FAF-E0C8C12F6916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C3E0577-05F3-4BA0-B025-67E93BA3FEAF}"/>
              </a:ext>
            </a:extLst>
          </p:cNvPr>
          <p:cNvSpPr>
            <a:spLocks noGrp="1"/>
          </p:cNvSpPr>
          <p:nvPr/>
        </p:nvSpPr>
        <p:spPr>
          <a:xfrm>
            <a:off x="809625" y="138112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E459A01-C36E-47B9-8B85-4864F3448B8C}"/>
              </a:ext>
            </a:extLst>
          </p:cNvPr>
          <p:cNvSpPr>
            <a:spLocks noGrp="1"/>
          </p:cNvSpPr>
          <p:nvPr/>
        </p:nvSpPr>
        <p:spPr>
          <a:xfrm>
            <a:off x="1666875" y="140017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누가 쓰는지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2C04E20-586D-4D3E-A33E-E2653DC84A87}"/>
              </a:ext>
            </a:extLst>
          </p:cNvPr>
          <p:cNvSpPr>
            <a:spLocks noGrp="1"/>
          </p:cNvSpPr>
          <p:nvPr/>
        </p:nvSpPr>
        <p:spPr>
          <a:xfrm>
            <a:off x="1666875" y="197167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BE0CEA5-4224-4C38-9156-F675C847252E}"/>
              </a:ext>
            </a:extLst>
          </p:cNvPr>
          <p:cNvSpPr>
            <a:spLocks noGrp="1"/>
          </p:cNvSpPr>
          <p:nvPr/>
        </p:nvSpPr>
        <p:spPr>
          <a:xfrm>
            <a:off x="809625" y="227647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4081FE1-C1A7-41AB-9CEB-03C591642157}"/>
              </a:ext>
            </a:extLst>
          </p:cNvPr>
          <p:cNvSpPr>
            <a:spLocks noGrp="1"/>
          </p:cNvSpPr>
          <p:nvPr/>
        </p:nvSpPr>
        <p:spPr>
          <a:xfrm>
            <a:off x="1666875" y="229552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무엇을 만드는지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F75BD20-734C-4BED-830F-2F552C7ABD3A}"/>
              </a:ext>
            </a:extLst>
          </p:cNvPr>
          <p:cNvSpPr>
            <a:spLocks noGrp="1"/>
          </p:cNvSpPr>
          <p:nvPr/>
        </p:nvSpPr>
        <p:spPr>
          <a:xfrm>
            <a:off x="1666875" y="286702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CE0AECB-9186-4625-8F62-493DA91CD141}"/>
              </a:ext>
            </a:extLst>
          </p:cNvPr>
          <p:cNvSpPr>
            <a:spLocks noGrp="1"/>
          </p:cNvSpPr>
          <p:nvPr/>
        </p:nvSpPr>
        <p:spPr>
          <a:xfrm>
            <a:off x="809625" y="317182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F2C14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2C14E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99E2F56-8CC4-48AC-9EEE-5181605B23A1}"/>
              </a:ext>
            </a:extLst>
          </p:cNvPr>
          <p:cNvSpPr>
            <a:spLocks noGrp="1"/>
          </p:cNvSpPr>
          <p:nvPr/>
        </p:nvSpPr>
        <p:spPr>
          <a:xfrm>
            <a:off x="1666875" y="319087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꼭 필요한 내용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CC96380-9F72-4264-97F8-62B547C91C52}"/>
              </a:ext>
            </a:extLst>
          </p:cNvPr>
          <p:cNvSpPr>
            <a:spLocks noGrp="1"/>
          </p:cNvSpPr>
          <p:nvPr/>
        </p:nvSpPr>
        <p:spPr>
          <a:xfrm>
            <a:off x="1666875" y="376237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4BC99E2-D903-4FD8-97F3-2BFD31CD0ED1}"/>
              </a:ext>
            </a:extLst>
          </p:cNvPr>
          <p:cNvSpPr>
            <a:spLocks noGrp="1"/>
          </p:cNvSpPr>
          <p:nvPr/>
        </p:nvSpPr>
        <p:spPr>
          <a:xfrm>
            <a:off x="809625" y="406717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9F8D2AD-5848-46F1-8049-0ABFFE420A80}"/>
              </a:ext>
            </a:extLst>
          </p:cNvPr>
          <p:cNvSpPr>
            <a:spLocks noGrp="1"/>
          </p:cNvSpPr>
          <p:nvPr/>
        </p:nvSpPr>
        <p:spPr>
          <a:xfrm>
            <a:off x="1666875" y="408622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원하는</a:t>
            </a:r>
            <a:r>
              <a:rPr sz="225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분위기</a:t>
            </a:r>
            <a:endParaRPr sz="2250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1B54FCF2-6504-403B-BA6A-1FD26E08ABAE}"/>
              </a:ext>
            </a:extLst>
          </p:cNvPr>
          <p:cNvSpPr>
            <a:spLocks noGrp="1"/>
          </p:cNvSpPr>
          <p:nvPr/>
        </p:nvSpPr>
        <p:spPr>
          <a:xfrm>
            <a:off x="1666875" y="465772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11DBF3C-3741-47E7-943E-CB37A1BDFF94}"/>
              </a:ext>
            </a:extLst>
          </p:cNvPr>
          <p:cNvSpPr>
            <a:spLocks noGrp="1"/>
          </p:cNvSpPr>
          <p:nvPr/>
        </p:nvSpPr>
        <p:spPr>
          <a:xfrm>
            <a:off x="809625" y="496252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A085E06-92B7-4691-AD8C-52A04651D044}"/>
              </a:ext>
            </a:extLst>
          </p:cNvPr>
          <p:cNvSpPr>
            <a:spLocks noGrp="1"/>
          </p:cNvSpPr>
          <p:nvPr/>
        </p:nvSpPr>
        <p:spPr>
          <a:xfrm>
            <a:off x="1666875" y="498157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완료 기준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935B89C1-8289-48EA-B5AD-FE7F64DD2CFB}"/>
              </a:ext>
            </a:extLst>
          </p:cNvPr>
          <p:cNvSpPr>
            <a:spLocks noGrp="1"/>
          </p:cNvSpPr>
          <p:nvPr/>
        </p:nvSpPr>
        <p:spPr>
          <a:xfrm>
            <a:off x="1666875" y="555307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97611805-6C5E-41D0-B0D8-3C501E9C10EE}"/>
              </a:ext>
            </a:extLst>
          </p:cNvPr>
          <p:cNvSpPr>
            <a:spLocks noGrp="1"/>
          </p:cNvSpPr>
          <p:nvPr/>
        </p:nvSpPr>
        <p:spPr>
          <a:xfrm>
            <a:off x="8620125" y="5476875"/>
            <a:ext cx="2905125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875" b="1">
                <a:solidFill>
                  <a:srgbClr val="F7F1E7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요청문은 설계도입니다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FF8A1C9-5865-496E-B9D7-A7C513300E0F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E4204B1-F3B1-44F2-83DF-D6078ECFC50F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10분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1036BC0-5AC6-4171-BA12-71E3C75A5506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027041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56B3C2DF-F879-4903-BDCE-199B68C10B7F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요청문 비교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CF6570A-5ABA-41EC-BF77-7EB7089260C7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1강  기초공사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7632832-4550-4C72-9277-D711ADAADE6B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07 / 28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52C157C-A001-4C06-9D39-E2F532BA54F8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91882CD-A13E-4168-9039-41FF48491E66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A9F001AC-21C4-456C-AACE-F5D6C2DC864B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021EBDE1-BF95-4795-81AA-1713B3915547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D6504E2B-B2CF-4334-8804-A95B1B6E8639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8EAE713-1EA4-421A-8552-E706A70C8F83}"/>
              </a:ext>
            </a:extLst>
          </p:cNvPr>
          <p:cNvSpPr>
            <a:spLocks noGrp="1"/>
          </p:cNvSpPr>
          <p:nvPr/>
        </p:nvSpPr>
        <p:spPr>
          <a:xfrm>
            <a:off x="762000" y="1476375"/>
            <a:ext cx="47625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막연한 요청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0D1A8A3E-BBF1-4E66-BEFC-31882ADE7286}"/>
              </a:ext>
            </a:extLst>
          </p:cNvPr>
          <p:cNvSpPr>
            <a:spLocks noGrp="1"/>
          </p:cNvSpPr>
          <p:nvPr/>
        </p:nvSpPr>
        <p:spPr>
          <a:xfrm>
            <a:off x="666750" y="1952625"/>
            <a:ext cx="4857750" cy="23812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8E1D6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5109254-443C-4565-8F35-9762E4E7975E}"/>
              </a:ext>
            </a:extLst>
          </p:cNvPr>
          <p:cNvSpPr>
            <a:spLocks noGrp="1"/>
          </p:cNvSpPr>
          <p:nvPr/>
        </p:nvSpPr>
        <p:spPr>
          <a:xfrm>
            <a:off x="1000125" y="2476500"/>
            <a:ext cx="41910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325" b="1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“</a:t>
            </a:r>
            <a:r>
              <a:rPr sz="23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예쁜</a:t>
            </a:r>
            <a:r>
              <a:rPr sz="23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홈페이지</a:t>
            </a:r>
            <a:r>
              <a:rPr sz="23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만들어줘</a:t>
            </a:r>
            <a:r>
              <a:rPr sz="23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”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4519DBC-7C60-444C-9F88-EE8040611A9C}"/>
              </a:ext>
            </a:extLst>
          </p:cNvPr>
          <p:cNvSpPr>
            <a:spLocks noGrp="1"/>
          </p:cNvSpPr>
          <p:nvPr/>
        </p:nvSpPr>
        <p:spPr>
          <a:xfrm>
            <a:off x="6667500" y="1476375"/>
            <a:ext cx="47625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구체적인 요청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7190FD99-13A0-4957-8239-E7201B9EA235}"/>
              </a:ext>
            </a:extLst>
          </p:cNvPr>
          <p:cNvSpPr>
            <a:spLocks noGrp="1"/>
          </p:cNvSpPr>
          <p:nvPr/>
        </p:nvSpPr>
        <p:spPr>
          <a:xfrm>
            <a:off x="6572250" y="1952625"/>
            <a:ext cx="4953000" cy="2381250"/>
          </a:xfrm>
          <a:prstGeom prst="roundRect">
            <a:avLst>
              <a:gd name="adj" fmla="val 8000"/>
            </a:avLst>
          </a:prstGeom>
          <a:solidFill>
            <a:srgbClr val="FFE3DC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AC68379-470E-4153-BEFC-4DFE148C7890}"/>
              </a:ext>
            </a:extLst>
          </p:cNvPr>
          <p:cNvSpPr>
            <a:spLocks noGrp="1"/>
          </p:cNvSpPr>
          <p:nvPr/>
        </p:nvSpPr>
        <p:spPr>
          <a:xfrm>
            <a:off x="6905625" y="2238375"/>
            <a:ext cx="4286250" cy="1714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“초보 강사를 소개하는 한 페이지 홈페이지를 만들어줘. 소개, 강의 주제, 문의 버튼을 넣고 따뜻한 크림색과 남색을 사용해줘. 모바일에서도 보기 좋아야 해.”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184787D-9912-4890-BDC3-9996E0676A20}"/>
              </a:ext>
            </a:extLst>
          </p:cNvPr>
          <p:cNvSpPr>
            <a:spLocks noGrp="1"/>
          </p:cNvSpPr>
          <p:nvPr/>
        </p:nvSpPr>
        <p:spPr>
          <a:xfrm>
            <a:off x="666750" y="4953000"/>
            <a:ext cx="10858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0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결과가 마음에 들지 않으면 취향보다 조건을 더 구체적으로 말합니다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D4987FD-2FB9-409B-A789-58CED124F2A4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F388861-FB99-4D9E-B9DC-046D985DAB48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8분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DC8FCA2-7BFB-4E9D-A563-8351C663D62F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919555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6672767A-4AD2-4296-9475-6F3D5D72BE63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시연 프로젝트 설계도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3E19BFD-ECFE-4853-85C3-6AE5FC630A33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1강  기초공사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823AF21-AE9B-4675-86B3-EFF15D0C34B0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08 / 28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C9ECDF32-A13E-47FA-96A1-AB96A94E9C49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771A54E-7F65-4FF1-BD58-2912C7F4A384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C459570A-6682-4899-A35A-2FE24F9CAFDF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AD28DBB-FCD9-4FA1-9E3E-BE09428FDFF6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1E3C0D6-75EF-4DD6-ADCB-B002BD3BB7F8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725F761-79BD-4BDB-A822-7D5043DBA1C4}"/>
              </a:ext>
            </a:extLst>
          </p:cNvPr>
          <p:cNvSpPr>
            <a:spLocks noGrp="1"/>
          </p:cNvSpPr>
          <p:nvPr/>
        </p:nvSpPr>
        <p:spPr>
          <a:xfrm>
            <a:off x="742950" y="1371600"/>
            <a:ext cx="1714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42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강사 시연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CE89913-8F78-40A7-BDE1-96E75F2983D3}"/>
              </a:ext>
            </a:extLst>
          </p:cNvPr>
          <p:cNvSpPr>
            <a:spLocks noGrp="1"/>
          </p:cNvSpPr>
          <p:nvPr/>
        </p:nvSpPr>
        <p:spPr>
          <a:xfrm>
            <a:off x="857250" y="20383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FE4F4A8-72A1-4A0D-BE24-1F439598C498}"/>
              </a:ext>
            </a:extLst>
          </p:cNvPr>
          <p:cNvSpPr>
            <a:spLocks noGrp="1"/>
          </p:cNvSpPr>
          <p:nvPr/>
        </p:nvSpPr>
        <p:spPr>
          <a:xfrm>
            <a:off x="1162050" y="1962150"/>
            <a:ext cx="7029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주인공: 나 또는 나의 작은 사업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EE647C23-0C97-4ADD-B241-2262B01A235A}"/>
              </a:ext>
            </a:extLst>
          </p:cNvPr>
          <p:cNvSpPr>
            <a:spLocks noGrp="1"/>
          </p:cNvSpPr>
          <p:nvPr/>
        </p:nvSpPr>
        <p:spPr>
          <a:xfrm>
            <a:off x="857250" y="30384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E0629DD-D0F7-4B9C-B6A6-E7531E294758}"/>
              </a:ext>
            </a:extLst>
          </p:cNvPr>
          <p:cNvSpPr>
            <a:spLocks noGrp="1"/>
          </p:cNvSpPr>
          <p:nvPr/>
        </p:nvSpPr>
        <p:spPr>
          <a:xfrm>
            <a:off x="1162050" y="2962275"/>
            <a:ext cx="7029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방문자의 질문: 누구이고 무엇을 제공하는가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40FEC80E-5C89-4BB7-9FB4-62D0873ED4F8}"/>
              </a:ext>
            </a:extLst>
          </p:cNvPr>
          <p:cNvSpPr>
            <a:spLocks noGrp="1"/>
          </p:cNvSpPr>
          <p:nvPr/>
        </p:nvSpPr>
        <p:spPr>
          <a:xfrm>
            <a:off x="857250" y="403860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37F84BE-4D4F-4190-8C01-F8D0CD433385}"/>
              </a:ext>
            </a:extLst>
          </p:cNvPr>
          <p:cNvSpPr>
            <a:spLocks noGrp="1"/>
          </p:cNvSpPr>
          <p:nvPr/>
        </p:nvSpPr>
        <p:spPr>
          <a:xfrm>
            <a:off x="1162050" y="3962400"/>
            <a:ext cx="7029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필수 공간: 소개, 작업물, 연락 방법</a:t>
            </a: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641D4041-5F54-433C-B187-E9FC1AD14ABC}"/>
              </a:ext>
            </a:extLst>
          </p:cNvPr>
          <p:cNvSpPr>
            <a:spLocks noGrp="1"/>
          </p:cNvSpPr>
          <p:nvPr/>
        </p:nvSpPr>
        <p:spPr>
          <a:xfrm>
            <a:off x="8524875" y="1762125"/>
            <a:ext cx="2476500" cy="3724275"/>
          </a:xfrm>
          <a:prstGeom prst="roundRect">
            <a:avLst>
              <a:gd name="adj" fmla="val 8462"/>
            </a:avLst>
          </a:prstGeom>
          <a:solidFill>
            <a:srgbClr val="0B1F33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72A509F-AE96-4894-8DFD-0D0FB195F801}"/>
              </a:ext>
            </a:extLst>
          </p:cNvPr>
          <p:cNvSpPr>
            <a:spLocks noGrp="1"/>
          </p:cNvSpPr>
          <p:nvPr/>
        </p:nvSpPr>
        <p:spPr>
          <a:xfrm>
            <a:off x="8858250" y="2095500"/>
            <a:ext cx="1809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관찰할 것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DF3FEDF-EE97-4DAE-B079-C71F84BB96EE}"/>
              </a:ext>
            </a:extLst>
          </p:cNvPr>
          <p:cNvSpPr>
            <a:spLocks noGrp="1"/>
          </p:cNvSpPr>
          <p:nvPr/>
        </p:nvSpPr>
        <p:spPr>
          <a:xfrm>
            <a:off x="8858250" y="2714625"/>
            <a:ext cx="1809750" cy="1809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요청</a:t>
            </a:r>
            <a:endParaRPr sz="2025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endParaRPr sz="2025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생성</a:t>
            </a:r>
            <a:endParaRPr sz="2025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endParaRPr sz="2025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확인</a:t>
            </a:r>
            <a:endParaRPr sz="2025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endParaRPr sz="2025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수정</a:t>
            </a:r>
            <a:endParaRPr sz="2025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60A757A-AAD2-4403-A539-9E755B7973E2}"/>
              </a:ext>
            </a:extLst>
          </p:cNvPr>
          <p:cNvSpPr>
            <a:spLocks noGrp="1"/>
          </p:cNvSpPr>
          <p:nvPr/>
        </p:nvSpPr>
        <p:spPr>
          <a:xfrm>
            <a:off x="857250" y="5381625"/>
            <a:ext cx="100965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강사가</a:t>
            </a:r>
            <a:r>
              <a:rPr sz="17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입력하는</a:t>
            </a:r>
            <a:r>
              <a:rPr sz="17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문장보다</a:t>
            </a:r>
            <a:r>
              <a:rPr sz="17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확인하고</a:t>
            </a:r>
            <a:r>
              <a:rPr sz="17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수정하는</a:t>
            </a:r>
            <a:r>
              <a:rPr sz="17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순서를</a:t>
            </a:r>
            <a:r>
              <a:rPr sz="17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봅니다</a:t>
            </a:r>
            <a:endParaRPr sz="1725" b="1" dirty="0">
              <a:solidFill>
                <a:srgbClr val="5B6874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6233BBD-453E-4B3F-8911-CC02AB3A38EC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971B582-2425-431E-A33B-76A7B81E6EDE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10분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9C137B3-EACD-4E31-9773-384E29BEEB9A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514723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C3E1C4AF-E36F-412E-A41B-1C4BDCE96595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실습 1. 작업 환경 준비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FF6930F-9F8F-4580-B708-A4E0F14449DE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1강  기초공사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F15D695-147C-4885-934E-0AD922A4A35E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09 / 28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84D79F16-21D1-41F5-A232-AC2658D713C1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52DA210-64B7-41C6-8591-797CCE3EB0CD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60AC43C-9582-4E88-9A49-B07158A4BA2E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5A1BAA1E-C1A0-4AED-B362-AFBF7FED6B13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0DFFFE05-3A42-4652-A6E4-BB7DFD6115DC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2B7390F-932E-4787-8105-B46518C18693}"/>
              </a:ext>
            </a:extLst>
          </p:cNvPr>
          <p:cNvSpPr>
            <a:spLocks noGrp="1"/>
          </p:cNvSpPr>
          <p:nvPr/>
        </p:nvSpPr>
        <p:spPr>
          <a:xfrm>
            <a:off x="857250" y="166687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B5E24B7-C917-471D-8691-B39C6647AF0C}"/>
              </a:ext>
            </a:extLst>
          </p:cNvPr>
          <p:cNvSpPr>
            <a:spLocks noGrp="1"/>
          </p:cNvSpPr>
          <p:nvPr/>
        </p:nvSpPr>
        <p:spPr>
          <a:xfrm>
            <a:off x="1857375" y="169545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새 프로젝트 폴더를 만듭니다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7E9ECD8-F63C-4DEA-ABD1-324FC9A3859F}"/>
              </a:ext>
            </a:extLst>
          </p:cNvPr>
          <p:cNvSpPr>
            <a:spLocks noGrp="1"/>
          </p:cNvSpPr>
          <p:nvPr/>
        </p:nvSpPr>
        <p:spPr>
          <a:xfrm>
            <a:off x="1857375" y="2524125"/>
            <a:ext cx="8572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933BB5F8-9C82-4D40-AE93-D983BE715CB5}"/>
              </a:ext>
            </a:extLst>
          </p:cNvPr>
          <p:cNvSpPr>
            <a:spLocks noGrp="1"/>
          </p:cNvSpPr>
          <p:nvPr/>
        </p:nvSpPr>
        <p:spPr>
          <a:xfrm>
            <a:off x="857250" y="290512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7300A5-6595-4273-A570-EA3AFC777978}"/>
              </a:ext>
            </a:extLst>
          </p:cNvPr>
          <p:cNvSpPr>
            <a:spLocks noGrp="1"/>
          </p:cNvSpPr>
          <p:nvPr/>
        </p:nvSpPr>
        <p:spPr>
          <a:xfrm>
            <a:off x="1857375" y="293370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AI 코딩 도구에 목표를 한 문장으로 입력합니다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CF7B102-EED7-40B6-9320-ABCCB4E1F308}"/>
              </a:ext>
            </a:extLst>
          </p:cNvPr>
          <p:cNvSpPr>
            <a:spLocks noGrp="1"/>
          </p:cNvSpPr>
          <p:nvPr/>
        </p:nvSpPr>
        <p:spPr>
          <a:xfrm>
            <a:off x="1857375" y="3762375"/>
            <a:ext cx="8572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30610E3-7D6D-4600-B833-2D76E6FBE730}"/>
              </a:ext>
            </a:extLst>
          </p:cNvPr>
          <p:cNvSpPr>
            <a:spLocks noGrp="1"/>
          </p:cNvSpPr>
          <p:nvPr/>
        </p:nvSpPr>
        <p:spPr>
          <a:xfrm>
            <a:off x="857250" y="414337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EC68ED0-BF75-496D-A8AF-A9A71E7BD9D0}"/>
              </a:ext>
            </a:extLst>
          </p:cNvPr>
          <p:cNvSpPr>
            <a:spLocks noGrp="1"/>
          </p:cNvSpPr>
          <p:nvPr/>
        </p:nvSpPr>
        <p:spPr>
          <a:xfrm>
            <a:off x="1857375" y="417195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생성된 파일과 미리보기 화면을 확인합니다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37ECEAD-21E7-4152-94F8-5F89EE173D60}"/>
              </a:ext>
            </a:extLst>
          </p:cNvPr>
          <p:cNvSpPr>
            <a:spLocks noGrp="1"/>
          </p:cNvSpPr>
          <p:nvPr/>
        </p:nvSpPr>
        <p:spPr>
          <a:xfrm>
            <a:off x="762000" y="5476875"/>
            <a:ext cx="106680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6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막히면 손을 들고 현재 화면을 그대로 보여주세요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ADE1995-6B4F-4B00-A737-70494727090E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E938B0D-959D-4C21-B800-A6810ADB53CE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15분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330B675-417F-494C-84F9-224C1EDCC091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900195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9CA3CB37-4D82-4501-83E7-6FCE8155C09B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실습 2. 첫 화면 생성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2480F6D-D679-4281-ACF2-6453A8ADBD65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1강  기초공사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3EA8695-965C-4702-8D9F-F03E13E4D1F2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10 / 28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135D4E7F-F41C-4E19-9096-F8465FF5A1FA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61D3E3C-525B-4CCE-9078-ED30F2543D2B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CEB49233-F134-456A-B6AE-26F45D38C2F4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8787288-89EE-4584-A090-F6B4EE57538F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0827958-BA81-44AC-BA6E-9D5A33DC2CCF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1FE4984B-BB36-4570-A4F0-4CA26F323929}"/>
              </a:ext>
            </a:extLst>
          </p:cNvPr>
          <p:cNvSpPr>
            <a:spLocks noGrp="1"/>
          </p:cNvSpPr>
          <p:nvPr/>
        </p:nvSpPr>
        <p:spPr>
          <a:xfrm>
            <a:off x="857250" y="166687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F23165C-B988-4380-B3C0-D389C3A3DD1C}"/>
              </a:ext>
            </a:extLst>
          </p:cNvPr>
          <p:cNvSpPr>
            <a:spLocks noGrp="1"/>
          </p:cNvSpPr>
          <p:nvPr/>
        </p:nvSpPr>
        <p:spPr>
          <a:xfrm>
            <a:off x="1857375" y="169545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제목과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자기소개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문장을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넣습니다</a:t>
            </a:r>
            <a:endParaRPr sz="2250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FB9C9A4-5596-49C0-AACD-3F5536D2DEE6}"/>
              </a:ext>
            </a:extLst>
          </p:cNvPr>
          <p:cNvSpPr>
            <a:spLocks noGrp="1"/>
          </p:cNvSpPr>
          <p:nvPr/>
        </p:nvSpPr>
        <p:spPr>
          <a:xfrm>
            <a:off x="1857375" y="2524125"/>
            <a:ext cx="8572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BD920490-27E6-4F88-BB62-7085FFBBF941}"/>
              </a:ext>
            </a:extLst>
          </p:cNvPr>
          <p:cNvSpPr>
            <a:spLocks noGrp="1"/>
          </p:cNvSpPr>
          <p:nvPr/>
        </p:nvSpPr>
        <p:spPr>
          <a:xfrm>
            <a:off x="857250" y="290512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0D70915-7186-4A29-B017-75A4F02134D2}"/>
              </a:ext>
            </a:extLst>
          </p:cNvPr>
          <p:cNvSpPr>
            <a:spLocks noGrp="1"/>
          </p:cNvSpPr>
          <p:nvPr/>
        </p:nvSpPr>
        <p:spPr>
          <a:xfrm>
            <a:off x="1857375" y="293370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사진 자리를 만들고 서비스 세 개를 배치합니다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5E11048-51EB-44D9-86D8-048536D25986}"/>
              </a:ext>
            </a:extLst>
          </p:cNvPr>
          <p:cNvSpPr>
            <a:spLocks noGrp="1"/>
          </p:cNvSpPr>
          <p:nvPr/>
        </p:nvSpPr>
        <p:spPr>
          <a:xfrm>
            <a:off x="1857375" y="3762375"/>
            <a:ext cx="8572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03BED9E2-8C28-4EF2-A05E-A8A45A9FE061}"/>
              </a:ext>
            </a:extLst>
          </p:cNvPr>
          <p:cNvSpPr>
            <a:spLocks noGrp="1"/>
          </p:cNvSpPr>
          <p:nvPr/>
        </p:nvSpPr>
        <p:spPr>
          <a:xfrm>
            <a:off x="857250" y="414337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E4BE9B3-CFC9-48D9-ABE6-480CFEBB6F70}"/>
              </a:ext>
            </a:extLst>
          </p:cNvPr>
          <p:cNvSpPr>
            <a:spLocks noGrp="1"/>
          </p:cNvSpPr>
          <p:nvPr/>
        </p:nvSpPr>
        <p:spPr>
          <a:xfrm>
            <a:off x="1857375" y="417195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문의 버튼을 눌렀을 때 연락 영역으로 이동시킵니다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9465C75-D79F-48DC-B7F4-C13ED6D6AED4}"/>
              </a:ext>
            </a:extLst>
          </p:cNvPr>
          <p:cNvSpPr>
            <a:spLocks noGrp="1"/>
          </p:cNvSpPr>
          <p:nvPr/>
        </p:nvSpPr>
        <p:spPr>
          <a:xfrm>
            <a:off x="762000" y="5476875"/>
            <a:ext cx="106680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6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완료한 사람은 문구와 색상을 자기 주제로 바꿔봅니다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1BA1EC2-C130-4713-A7A3-263B538284D6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C8A40EE-6BDF-4BE1-8D69-38800245863C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15분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7A1A8EC-2A4A-4FBC-9603-E3A933D21ED8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484567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C8797F35-607C-4A47-9D07-11A374EA9D1A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108585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48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8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5분 휴식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963E5A8D-4ACF-4F1E-9B1B-836C79A9B3B4}"/>
              </a:ext>
            </a:extLst>
          </p:cNvPr>
          <p:cNvSpPr>
            <a:spLocks noGrp="1"/>
          </p:cNvSpPr>
          <p:nvPr/>
        </p:nvSpPr>
        <p:spPr>
          <a:xfrm>
            <a:off x="4762500" y="2857500"/>
            <a:ext cx="2667000" cy="762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A0774AB-C960-4713-AD10-930773198754}"/>
              </a:ext>
            </a:extLst>
          </p:cNvPr>
          <p:cNvSpPr>
            <a:spLocks noGrp="1"/>
          </p:cNvSpPr>
          <p:nvPr/>
        </p:nvSpPr>
        <p:spPr>
          <a:xfrm>
            <a:off x="666750" y="3333750"/>
            <a:ext cx="10858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025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저장한 뒤 자리에서 잠시 쉬어갑니다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B98BB2E-E164-4BBF-AD70-1F0A6F43A39E}"/>
              </a:ext>
            </a:extLst>
          </p:cNvPr>
          <p:cNvSpPr>
            <a:spLocks noGrp="1"/>
          </p:cNvSpPr>
          <p:nvPr/>
        </p:nvSpPr>
        <p:spPr>
          <a:xfrm>
            <a:off x="666750" y="4000500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75" b="0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돌아오면 오늘의 완성 시안을 함께 확인합니다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D0862CB-AD24-45D2-A71A-A1BB6F266753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F58D8F5-3933-4C97-9873-FE19E082B8F5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5분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7754E51-C0E7-4CCB-B3B9-E2440A1B53D6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557091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A4E83D40-9D59-4C1E-A60D-B25FB31DDF40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오늘 완성할 홈페이지 시안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C0BE066-6CA1-450F-9D7C-F7541508A150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1강  기초공사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2A36EA4-B9C5-4FE3-8F62-F85C511F1128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12 / 28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EC578E46-6D6D-4A12-84B8-065E63109507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D936EF9-7A68-4746-9783-E81B47C908D6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2FB60C06-15A3-4CD8-A4D7-1857CCD4B91E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7CB499E1-D059-475B-B6B9-352458F5A123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E661CEB-AAFF-4688-88B9-72DAE230FA9A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" y="1588430"/>
            <a:ext cx="7048500" cy="3966889"/>
          </a:xfrm>
          <a:prstGeom prst="roundRect">
            <a:avLst>
              <a:gd name="adj" fmla="val 4255"/>
            </a:avLst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DAE8C1F9-38F0-4D04-9C27-A73BADD76774}"/>
              </a:ext>
            </a:extLst>
          </p:cNvPr>
          <p:cNvSpPr>
            <a:spLocks noGrp="1"/>
          </p:cNvSpPr>
          <p:nvPr/>
        </p:nvSpPr>
        <p:spPr>
          <a:xfrm>
            <a:off x="8096250" y="1571625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시안에서 확인할 것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32BCA8A-A1B3-446C-8A99-14A3E7AE8DE8}"/>
              </a:ext>
            </a:extLst>
          </p:cNvPr>
          <p:cNvSpPr>
            <a:spLocks noGrp="1"/>
          </p:cNvSpPr>
          <p:nvPr/>
        </p:nvSpPr>
        <p:spPr>
          <a:xfrm>
            <a:off x="8096250" y="22764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4AA8F81-8DDB-4497-B771-AEB80F0C9C45}"/>
              </a:ext>
            </a:extLst>
          </p:cNvPr>
          <p:cNvSpPr>
            <a:spLocks noGrp="1"/>
          </p:cNvSpPr>
          <p:nvPr/>
        </p:nvSpPr>
        <p:spPr>
          <a:xfrm>
            <a:off x="8401050" y="2200275"/>
            <a:ext cx="3541568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첫눈에</a:t>
            </a:r>
            <a:r>
              <a:rPr sz="1650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목적이</a:t>
            </a:r>
            <a:r>
              <a:rPr sz="1650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보이는</a:t>
            </a:r>
            <a:r>
              <a:rPr sz="1650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메인</a:t>
            </a:r>
            <a:r>
              <a:rPr sz="1650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화면</a:t>
            </a:r>
            <a:endParaRPr sz="1650" b="0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26623E6F-1D56-456F-8C56-AEF153FBA25A}"/>
              </a:ext>
            </a:extLst>
          </p:cNvPr>
          <p:cNvSpPr>
            <a:spLocks noGrp="1"/>
          </p:cNvSpPr>
          <p:nvPr/>
        </p:nvSpPr>
        <p:spPr>
          <a:xfrm>
            <a:off x="8096250" y="332422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3DE33AE-9DA7-4451-B89B-A7F935FB6B25}"/>
              </a:ext>
            </a:extLst>
          </p:cNvPr>
          <p:cNvSpPr>
            <a:spLocks noGrp="1"/>
          </p:cNvSpPr>
          <p:nvPr/>
        </p:nvSpPr>
        <p:spPr>
          <a:xfrm>
            <a:off x="8401050" y="3248025"/>
            <a:ext cx="3028950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짧고 분명한 소개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6DB567A-3439-4324-AAB9-02BF443FA12A}"/>
              </a:ext>
            </a:extLst>
          </p:cNvPr>
          <p:cNvSpPr>
            <a:spLocks noGrp="1"/>
          </p:cNvSpPr>
          <p:nvPr/>
        </p:nvSpPr>
        <p:spPr>
          <a:xfrm>
            <a:off x="8096250" y="43719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9630CEF-E23B-4869-9ABB-4995A00C5455}"/>
              </a:ext>
            </a:extLst>
          </p:cNvPr>
          <p:cNvSpPr>
            <a:spLocks noGrp="1"/>
          </p:cNvSpPr>
          <p:nvPr/>
        </p:nvSpPr>
        <p:spPr>
          <a:xfrm>
            <a:off x="8401050" y="4295775"/>
            <a:ext cx="3028950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행동을 유도하는 문의 버튼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2D5E2FA-4B36-46BA-9BF3-CBDD7A5ACEF3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6FB81C8-0B74-48BE-9ABA-5E9E7B3E4F26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8분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CE751D8-505D-4C43-9ECD-41070B791925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506188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BC8F77E6-143F-4E20-BBF9-19677926BA4F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수정 요청은 한 번에 한 가지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406ABF0-87EF-4D81-9B43-17F8FFE01F61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1강  기초공사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F8B1AFD-015E-43FD-9C65-BBC96569AAF1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13 / 28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C5FAB33D-ADC6-4778-A561-6E80FF14E667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B8A9D06-059B-495F-9616-07B4D69E829B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0C93ED44-AD65-455C-9048-AD4894F71E01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2718D9DA-6445-4904-AA67-D283D17A65C6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C9732AC9-E4CA-4382-9CD9-F1BDDF0D26B3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C947E8CB-FF9B-478C-82B1-864FF1EE2671}"/>
              </a:ext>
            </a:extLst>
          </p:cNvPr>
          <p:cNvSpPr>
            <a:spLocks noGrp="1"/>
          </p:cNvSpPr>
          <p:nvPr/>
        </p:nvSpPr>
        <p:spPr>
          <a:xfrm>
            <a:off x="809625" y="1476375"/>
            <a:ext cx="552450" cy="552450"/>
          </a:xfrm>
          <a:prstGeom prst="roundRect">
            <a:avLst>
              <a:gd name="adj" fmla="val 24138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2748C58-267E-4EE9-AE83-DEF4A7278D65}"/>
              </a:ext>
            </a:extLst>
          </p:cNvPr>
          <p:cNvSpPr>
            <a:spLocks noGrp="1"/>
          </p:cNvSpPr>
          <p:nvPr/>
        </p:nvSpPr>
        <p:spPr>
          <a:xfrm>
            <a:off x="904875" y="1543050"/>
            <a:ext cx="3619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✓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8C4E935-C4A3-417A-BFD6-D1E290E91030}"/>
              </a:ext>
            </a:extLst>
          </p:cNvPr>
          <p:cNvSpPr>
            <a:spLocks noGrp="1"/>
          </p:cNvSpPr>
          <p:nvPr/>
        </p:nvSpPr>
        <p:spPr>
          <a:xfrm>
            <a:off x="1666875" y="1504950"/>
            <a:ext cx="9239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바꿀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위치를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정확히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지목합니다</a:t>
            </a:r>
            <a:endParaRPr sz="2025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27779DFE-12C0-4F76-9893-6A8E4C8457CD}"/>
              </a:ext>
            </a:extLst>
          </p:cNvPr>
          <p:cNvSpPr>
            <a:spLocks noGrp="1"/>
          </p:cNvSpPr>
          <p:nvPr/>
        </p:nvSpPr>
        <p:spPr>
          <a:xfrm>
            <a:off x="809625" y="2524125"/>
            <a:ext cx="552450" cy="552450"/>
          </a:xfrm>
          <a:prstGeom prst="roundRect">
            <a:avLst>
              <a:gd name="adj" fmla="val 24138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31E4BBE-048E-4C18-9C4F-0E5FF8672F67}"/>
              </a:ext>
            </a:extLst>
          </p:cNvPr>
          <p:cNvSpPr>
            <a:spLocks noGrp="1"/>
          </p:cNvSpPr>
          <p:nvPr/>
        </p:nvSpPr>
        <p:spPr>
          <a:xfrm>
            <a:off x="904875" y="2590800"/>
            <a:ext cx="3619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✓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F42A163-2FCF-4EC6-8E25-E151898E59D9}"/>
              </a:ext>
            </a:extLst>
          </p:cNvPr>
          <p:cNvSpPr>
            <a:spLocks noGrp="1"/>
          </p:cNvSpPr>
          <p:nvPr/>
        </p:nvSpPr>
        <p:spPr>
          <a:xfrm>
            <a:off x="1666875" y="2552700"/>
            <a:ext cx="9239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유지할 부분을 함께 알려줍니다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CAA144B1-293F-4779-8F0B-7B4FE8C6CD4F}"/>
              </a:ext>
            </a:extLst>
          </p:cNvPr>
          <p:cNvSpPr>
            <a:spLocks noGrp="1"/>
          </p:cNvSpPr>
          <p:nvPr/>
        </p:nvSpPr>
        <p:spPr>
          <a:xfrm>
            <a:off x="809625" y="3571875"/>
            <a:ext cx="552450" cy="552450"/>
          </a:xfrm>
          <a:prstGeom prst="roundRect">
            <a:avLst>
              <a:gd name="adj" fmla="val 24138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070EE1F-D064-4AF5-9297-4D6795BCDAE4}"/>
              </a:ext>
            </a:extLst>
          </p:cNvPr>
          <p:cNvSpPr>
            <a:spLocks noGrp="1"/>
          </p:cNvSpPr>
          <p:nvPr/>
        </p:nvSpPr>
        <p:spPr>
          <a:xfrm>
            <a:off x="904875" y="3638550"/>
            <a:ext cx="3619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✓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E361C28-81CB-4AAF-9527-D361427A3670}"/>
              </a:ext>
            </a:extLst>
          </p:cNvPr>
          <p:cNvSpPr>
            <a:spLocks noGrp="1"/>
          </p:cNvSpPr>
          <p:nvPr/>
        </p:nvSpPr>
        <p:spPr>
          <a:xfrm>
            <a:off x="1666875" y="3600450"/>
            <a:ext cx="9239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수정 뒤 미리보기에서 확인합니다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E4107E9-4A53-4CD4-A0A4-42179707862A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83989AC-3A04-4F29-8AE5-9723937F7ABE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7분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DE03921-F37F-4FD0-A1A8-224F038EA32F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970362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60B7A0D7-D9FB-4CD7-9DBF-91A3E68BF5C9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막혔을 때 전달할 정보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BF22971-96C3-4B0E-AC0C-BF4DE2B92C41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1강  기초공사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765606B-B06E-4D24-B882-04E99E02F2B2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14 / 28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0A618554-FEC2-4F08-B31C-41BBAC2E9BAA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A671A30-009C-4437-B7B6-6A3DB9FC3EED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7395463-5BDB-4BC5-B877-8253CFB86F02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99C867E2-90F5-4156-8179-8BADDD657F28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3EF9999-C54C-4B5E-ADE4-C845F89A6387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65C2B344-1FB4-418A-989E-EDDB4C95D38F}"/>
              </a:ext>
            </a:extLst>
          </p:cNvPr>
          <p:cNvSpPr>
            <a:spLocks noGrp="1"/>
          </p:cNvSpPr>
          <p:nvPr/>
        </p:nvSpPr>
        <p:spPr>
          <a:xfrm>
            <a:off x="857250" y="1428750"/>
            <a:ext cx="590550" cy="59055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24F0F9B-6EE1-435B-A5DA-A8C63A0BBDE8}"/>
              </a:ext>
            </a:extLst>
          </p:cNvPr>
          <p:cNvSpPr>
            <a:spLocks noGrp="1"/>
          </p:cNvSpPr>
          <p:nvPr/>
        </p:nvSpPr>
        <p:spPr>
          <a:xfrm>
            <a:off x="1762125" y="1457325"/>
            <a:ext cx="8953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내가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하려던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일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0E49EC0-DD64-4CE4-A166-8140B4EAE67D}"/>
              </a:ext>
            </a:extLst>
          </p:cNvPr>
          <p:cNvSpPr>
            <a:spLocks noGrp="1"/>
          </p:cNvSpPr>
          <p:nvPr/>
        </p:nvSpPr>
        <p:spPr>
          <a:xfrm>
            <a:off x="857250" y="2428875"/>
            <a:ext cx="590550" cy="59055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C56401B-E7F2-49A5-9063-34B346DDD770}"/>
              </a:ext>
            </a:extLst>
          </p:cNvPr>
          <p:cNvSpPr>
            <a:spLocks noGrp="1"/>
          </p:cNvSpPr>
          <p:nvPr/>
        </p:nvSpPr>
        <p:spPr>
          <a:xfrm>
            <a:off x="1762125" y="2457450"/>
            <a:ext cx="8953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실제로 일어난 일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2D41422C-DDB1-4A5D-9952-D356445EEE7C}"/>
              </a:ext>
            </a:extLst>
          </p:cNvPr>
          <p:cNvSpPr>
            <a:spLocks noGrp="1"/>
          </p:cNvSpPr>
          <p:nvPr/>
        </p:nvSpPr>
        <p:spPr>
          <a:xfrm>
            <a:off x="857250" y="3429000"/>
            <a:ext cx="590550" cy="59055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D10A96D-3761-4B12-BC75-30526B4614D6}"/>
              </a:ext>
            </a:extLst>
          </p:cNvPr>
          <p:cNvSpPr>
            <a:spLocks noGrp="1"/>
          </p:cNvSpPr>
          <p:nvPr/>
        </p:nvSpPr>
        <p:spPr>
          <a:xfrm>
            <a:off x="1762125" y="3457575"/>
            <a:ext cx="8953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화면의 오류 문구 또는 캡처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E139510F-2E9C-4083-B3B7-69343836F674}"/>
              </a:ext>
            </a:extLst>
          </p:cNvPr>
          <p:cNvSpPr>
            <a:spLocks noGrp="1"/>
          </p:cNvSpPr>
          <p:nvPr/>
        </p:nvSpPr>
        <p:spPr>
          <a:xfrm>
            <a:off x="857250" y="4429125"/>
            <a:ext cx="590550" cy="59055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4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4AB53CD-FE5F-4A94-9581-3485E5DB8C76}"/>
              </a:ext>
            </a:extLst>
          </p:cNvPr>
          <p:cNvSpPr>
            <a:spLocks noGrp="1"/>
          </p:cNvSpPr>
          <p:nvPr/>
        </p:nvSpPr>
        <p:spPr>
          <a:xfrm>
            <a:off x="1762125" y="4457700"/>
            <a:ext cx="8953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직전에 바꾼 내용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7CFCC64-7163-4A78-BCE6-60C6F22D9E08}"/>
              </a:ext>
            </a:extLst>
          </p:cNvPr>
          <p:cNvSpPr>
            <a:spLocks noGrp="1"/>
          </p:cNvSpPr>
          <p:nvPr/>
        </p:nvSpPr>
        <p:spPr>
          <a:xfrm>
            <a:off x="666750" y="5524500"/>
            <a:ext cx="10858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문제를 설명하는 과정 자체가 해결의 절반입니다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B91278B-3892-4E3E-8E98-CE0BAFA567F2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6FF32BF-E8E8-4153-8A4A-EC715A59D95B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5분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EA23CBA-8E36-4BFC-BA56-D4AD0B272DA1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920143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8672B776-C8D6-457F-8104-721C6827B7DD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개인 미션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CABB618-09A8-42FF-BE9E-EBCD18E6BA6A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1강  기초공사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F51603F-3795-439A-81CC-682C58DB97B3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9BB0C0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9BB0C0"/>
                </a:solidFill>
                <a:latin typeface="Malgun Gothic"/>
                <a:ea typeface="Malgun Gothic"/>
                <a:cs typeface="Malgun Gothic"/>
              </a:rPr>
              <a:t>15 / 28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01A51CBA-8BD7-456A-A603-D3133965D66C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0D35551-AAA5-4CBC-AF38-519F5892425B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7B9DF9E-9916-41B9-ABEC-448E076E635E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2B329A3-F10C-473B-8F45-5C6731914F69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5FB1D37-0D3E-4C96-94B0-0EB72BF36E24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79E2964-8D6B-4D30-AB1E-0EF0FD27585D}"/>
              </a:ext>
            </a:extLst>
          </p:cNvPr>
          <p:cNvSpPr>
            <a:spLocks noGrp="1"/>
          </p:cNvSpPr>
          <p:nvPr/>
        </p:nvSpPr>
        <p:spPr>
          <a:xfrm>
            <a:off x="762000" y="1524000"/>
            <a:ext cx="20955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5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45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20분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6AC5645-C079-4876-9EDB-1D013B65C5BB}"/>
              </a:ext>
            </a:extLst>
          </p:cNvPr>
          <p:cNvSpPr>
            <a:spLocks noGrp="1"/>
          </p:cNvSpPr>
          <p:nvPr/>
        </p:nvSpPr>
        <p:spPr>
          <a:xfrm>
            <a:off x="762000" y="2619375"/>
            <a:ext cx="10191750" cy="1333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내 주제로 제목, 소개, 서비스 세 개, 문의 버튼을 완성합니다.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81970D2-675B-4D66-8275-1C6461D9CBEB}"/>
              </a:ext>
            </a:extLst>
          </p:cNvPr>
          <p:cNvSpPr>
            <a:spLocks noGrp="1"/>
          </p:cNvSpPr>
          <p:nvPr/>
        </p:nvSpPr>
        <p:spPr>
          <a:xfrm>
            <a:off x="762000" y="4429125"/>
            <a:ext cx="1019175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FC5ADD3-1B24-4AB6-A4CD-CD10FA152351}"/>
              </a:ext>
            </a:extLst>
          </p:cNvPr>
          <p:cNvSpPr>
            <a:spLocks noGrp="1"/>
          </p:cNvSpPr>
          <p:nvPr/>
        </p:nvSpPr>
        <p:spPr>
          <a:xfrm>
            <a:off x="762000" y="4762500"/>
            <a:ext cx="1809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완료 기준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42BC19D-912D-4E8B-B124-415FB9E4CEA7}"/>
              </a:ext>
            </a:extLst>
          </p:cNvPr>
          <p:cNvSpPr>
            <a:spLocks noGrp="1"/>
          </p:cNvSpPr>
          <p:nvPr/>
        </p:nvSpPr>
        <p:spPr>
          <a:xfrm>
            <a:off x="762000" y="5191125"/>
            <a:ext cx="1019175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핵심 흐름이 한 번 끝까지 작동하고, 내 주제의 문구가 들어가면 완료입니다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68C5B6E-30E7-47EA-B3C1-CC72F1E0F679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4AFA323-2743-4867-B55A-C6F1E7ECCD82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5분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3C05624-AB66-48F8-A480-AEF5CEE33D15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4843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212B94E3-26C4-4B4F-B901-A16C82422871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정리와 다음 공정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EDE36BB-D9D1-4BD1-B7F4-FF306225162D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1강  기초공사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7E1BE85-24E2-4034-BA53-954C33A1C926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16 / 28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008EE57D-D449-45E0-91CD-1639278E4EDF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41899B2-C007-46C1-8CAB-68E87D75BBCC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799870A-3ED5-48C1-A481-B37054E6BCBB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7F4F8508-B7D5-433B-A0A2-9751C09664BE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7BD4C2D-DD48-46C0-96D2-0247D823608C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7941724-D21D-4577-A7A2-CAECBB36BE0A}"/>
              </a:ext>
            </a:extLst>
          </p:cNvPr>
          <p:cNvSpPr>
            <a:spLocks noGrp="1"/>
          </p:cNvSpPr>
          <p:nvPr/>
        </p:nvSpPr>
        <p:spPr>
          <a:xfrm>
            <a:off x="762000" y="1428750"/>
            <a:ext cx="26670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오늘의 한 문장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582379A-7DFD-4E58-917C-564835540E15}"/>
              </a:ext>
            </a:extLst>
          </p:cNvPr>
          <p:cNvSpPr>
            <a:spLocks noGrp="1"/>
          </p:cNvSpPr>
          <p:nvPr/>
        </p:nvSpPr>
        <p:spPr>
          <a:xfrm>
            <a:off x="762000" y="1857375"/>
            <a:ext cx="1057275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“기초공사처럼 작은 단계를 확인하며 완성한다”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E31917A-0A7A-4014-A0FA-2019CE3722C5}"/>
              </a:ext>
            </a:extLst>
          </p:cNvPr>
          <p:cNvSpPr>
            <a:spLocks noGrp="1"/>
          </p:cNvSpPr>
          <p:nvPr/>
        </p:nvSpPr>
        <p:spPr>
          <a:xfrm>
            <a:off x="762000" y="2952750"/>
            <a:ext cx="10572750" cy="1104900"/>
          </a:xfrm>
          <a:prstGeom prst="roundRect">
            <a:avLst>
              <a:gd name="adj" fmla="val 15517"/>
            </a:avLst>
          </a:prstGeom>
          <a:solidFill>
            <a:srgbClr val="FFFFFF"/>
          </a:solidFill>
          <a:ln w="9525">
            <a:solidFill>
              <a:srgbClr val="E8E1D6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F8B0B12-A6AF-461D-AE0F-44A9DD825A65}"/>
              </a:ext>
            </a:extLst>
          </p:cNvPr>
          <p:cNvSpPr>
            <a:spLocks noGrp="1"/>
          </p:cNvSpPr>
          <p:nvPr/>
        </p:nvSpPr>
        <p:spPr>
          <a:xfrm>
            <a:off x="1047750" y="3329415"/>
            <a:ext cx="1143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6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 dirty="0" err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과제</a:t>
            </a:r>
            <a:endParaRPr sz="1650" b="1" dirty="0">
              <a:solidFill>
                <a:srgbClr val="2CB7A7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7CFACAA-31AD-4AF6-9D31-91BDF67E4358}"/>
              </a:ext>
            </a:extLst>
          </p:cNvPr>
          <p:cNvSpPr>
            <a:spLocks noGrp="1"/>
          </p:cNvSpPr>
          <p:nvPr/>
        </p:nvSpPr>
        <p:spPr>
          <a:xfrm>
            <a:off x="2238375" y="3143250"/>
            <a:ext cx="871537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내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홈페이지를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한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사람에게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보여주고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, 5초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안에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무엇을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하는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곳인지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알 수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있는지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물어봅니다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D11AFBF8-4A85-44A5-8D78-53B3F0900DBD}"/>
              </a:ext>
            </a:extLst>
          </p:cNvPr>
          <p:cNvSpPr>
            <a:spLocks noGrp="1"/>
          </p:cNvSpPr>
          <p:nvPr/>
        </p:nvSpPr>
        <p:spPr>
          <a:xfrm>
            <a:off x="762000" y="4333875"/>
            <a:ext cx="10572750" cy="1104900"/>
          </a:xfrm>
          <a:prstGeom prst="roundRect">
            <a:avLst>
              <a:gd name="adj" fmla="val 15517"/>
            </a:avLst>
          </a:prstGeom>
          <a:solidFill>
            <a:srgbClr val="0B1F33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4A6F391-2A16-41A8-BB15-23AB5B8F7EC4}"/>
              </a:ext>
            </a:extLst>
          </p:cNvPr>
          <p:cNvSpPr>
            <a:spLocks noGrp="1"/>
          </p:cNvSpPr>
          <p:nvPr/>
        </p:nvSpPr>
        <p:spPr>
          <a:xfrm>
            <a:off x="1047750" y="4710540"/>
            <a:ext cx="1143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다음 강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7A4B2F2-B577-4835-BC59-78543CEEEE23}"/>
              </a:ext>
            </a:extLst>
          </p:cNvPr>
          <p:cNvSpPr>
            <a:spLocks noGrp="1"/>
          </p:cNvSpPr>
          <p:nvPr/>
        </p:nvSpPr>
        <p:spPr>
          <a:xfrm>
            <a:off x="2238375" y="4524375"/>
            <a:ext cx="8715375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다음</a:t>
            </a:r>
            <a:r>
              <a:rPr sz="1725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시간에는</a:t>
            </a:r>
            <a:r>
              <a:rPr sz="1725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방의</a:t>
            </a:r>
            <a:r>
              <a:rPr sz="1725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구조와</a:t>
            </a:r>
            <a:r>
              <a:rPr sz="1725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인테리어처럼</a:t>
            </a:r>
            <a:r>
              <a:rPr sz="1725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홈페이지의</a:t>
            </a:r>
            <a:r>
              <a:rPr sz="1725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화면</a:t>
            </a:r>
            <a:r>
              <a:rPr sz="1725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구성과</a:t>
            </a:r>
            <a:r>
              <a:rPr sz="1725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디자인을</a:t>
            </a:r>
            <a:r>
              <a:rPr sz="1725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다룹니다</a:t>
            </a:r>
            <a:r>
              <a:rPr sz="1725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12429AA-0FFB-4425-A760-1C86FBBFEFE2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C4CB2FF-A02C-4016-9834-79236AD9E209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2분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1CD4304-5810-46F1-90C5-DB92320DD0E3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65152050"/>
      </p:ext>
    </p:extLst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2000000"/>
            <a:ext cx="10858500" cy="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715B"/>
                </a:solidFill>
                <a:latin typeface="Noto Sans CJK KR"/>
                <a:ea typeface="Noto Sans CJK KR"/>
              </a:rPr>
              <a:t>내용 보강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2550000"/>
            <a:ext cx="10858500" cy="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Noto Sans CJK KR"/>
                <a:ea typeface="Noto Sans CJK KR"/>
              </a:rPr>
              <a:t>기초공사를 더 단단하게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00000" y="3400000"/>
            <a:ext cx="1800000" cy="600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3700000"/>
            <a:ext cx="10858500" cy="8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>
                <a:solidFill>
                  <a:srgbClr val="F7F1E7"/>
                </a:solidFill>
                <a:latin typeface="Noto Sans CJK KR"/>
                <a:ea typeface="Noto Sans CJK KR"/>
              </a:rPr>
              <a:t>정의 · 도구 · 파일 구조 · 복사용 요청문 · 수정 예시</a:t>
            </a:r>
          </a:p>
          <a:p>
            <a:pPr algn="ctr"/>
            <a:r>
              <a:rPr sz="1600" b="0">
                <a:solidFill>
                  <a:srgbClr val="F7F1E7"/>
                </a:solidFill>
                <a:latin typeface="Noto Sans CJK KR"/>
                <a:ea typeface="Noto Sans CJK KR"/>
              </a:rPr>
              <a:t>막힘 보고 · 주의사항 · 완성 체크리스트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750" y="6496050"/>
            <a:ext cx="108585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9BB0C0"/>
                </a:solidFill>
                <a:latin typeface="Noto Sans CJK KR"/>
                <a:ea typeface="Noto Sans CJK KR"/>
              </a:rPr>
              <a:t>바이브코딩 5회 완성 과정  /  1강 기초공사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1강  기초공사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0" y="238125"/>
            <a:ext cx="2400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CB7A7"/>
                </a:solidFill>
                <a:latin typeface="Noto Sans CJK KR"/>
                <a:ea typeface="Noto Sans CJK KR"/>
              </a:rPr>
              <a:t>내용 보강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5625" y="590550"/>
            <a:ext cx="1000000" cy="2857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18 / 28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2390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772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9154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7536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5918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6750" y="6496050"/>
            <a:ext cx="3200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권장 진행 7분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바이브코딩 5회 완성 과정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1F33"/>
                </a:solidFill>
                <a:latin typeface="Noto Sans CJK KR"/>
                <a:ea typeface="Noto Sans CJK KR"/>
              </a:rPr>
              <a:t>바이브코딩이란?</a:t>
            </a:r>
          </a:p>
        </p:txBody>
      </p:sp>
      <p:pic>
        <p:nvPicPr>
          <p:cNvPr id="14" name="Picture 13" descr="vibe_found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1300000"/>
            <a:ext cx="5200000" cy="29250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200000" y="1300000"/>
            <a:ext cx="5200000" cy="90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00000" y="1300000"/>
            <a:ext cx="90000" cy="900000"/>
          </a:xfrm>
          <a:prstGeom prst="rect">
            <a:avLst/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50000" y="1420000"/>
            <a:ext cx="48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B1F33"/>
                </a:solidFill>
                <a:latin typeface="Noto Sans CJK KR"/>
                <a:ea typeface="Noto Sans CJK KR"/>
              </a:rPr>
              <a:t>말로 의도 설명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0000" y="1780000"/>
            <a:ext cx="48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만들고 싶은 화면·동작을 일상어로 말합니다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000" y="2300000"/>
            <a:ext cx="5200000" cy="90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00000" y="2300000"/>
            <a:ext cx="90000" cy="900000"/>
          </a:xfrm>
          <a:prstGeom prst="rect">
            <a:avLst/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50000" y="2420000"/>
            <a:ext cx="48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B1F33"/>
                </a:solidFill>
                <a:latin typeface="Noto Sans CJK KR"/>
                <a:ea typeface="Noto Sans CJK KR"/>
              </a:rPr>
              <a:t>AI가 코드 생성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50000" y="2780000"/>
            <a:ext cx="48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HTML·CSS·JS 초안을 AI가 만듭니다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00000" y="3300000"/>
            <a:ext cx="5200000" cy="90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00000" y="3300000"/>
            <a:ext cx="90000" cy="900000"/>
          </a:xfrm>
          <a:prstGeom prst="rect">
            <a:avLst/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50000" y="3420000"/>
            <a:ext cx="48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B1F33"/>
                </a:solidFill>
                <a:latin typeface="Noto Sans CJK KR"/>
                <a:ea typeface="Noto Sans CJK KR"/>
              </a:rPr>
              <a:t>사람이 확인·수정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50000" y="3780000"/>
            <a:ext cx="48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미리보기를 보고 한 가지씩 다듬습니다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6750" y="4450000"/>
            <a:ext cx="10858500" cy="950000"/>
          </a:xfrm>
          <a:prstGeom prst="roundRect">
            <a:avLst>
              <a:gd name="adj" fmla="val 12000"/>
            </a:avLst>
          </a:prstGeom>
          <a:solidFill>
            <a:srgbClr val="FFE3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6750" y="4600000"/>
            <a:ext cx="10400000" cy="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목표가 아닌 것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B1F33"/>
                </a:solidFill>
                <a:latin typeface="Noto Sans CJK KR"/>
                <a:ea typeface="Noto Sans CJK KR"/>
              </a:rPr>
              <a:t>문법 암기·완벽한 코드 작성이 목표가 아닙니다. 의도를 분명히 말하고, 결과를 확인하며 고치는 연습입니다.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1강  기초공사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0" y="238125"/>
            <a:ext cx="2400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CB7A7"/>
                </a:solidFill>
                <a:latin typeface="Noto Sans CJK KR"/>
                <a:ea typeface="Noto Sans CJK KR"/>
              </a:rPr>
              <a:t>내용 보강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5625" y="590550"/>
            <a:ext cx="1000000" cy="2857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19 / 28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2390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772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9154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7536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5918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6750" y="6496050"/>
            <a:ext cx="3200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권장 진행 8분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바이브코딩 5회 완성 과정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1F33"/>
                </a:solidFill>
                <a:latin typeface="Noto Sans CJK KR"/>
                <a:ea typeface="Noto Sans CJK KR"/>
              </a:rPr>
              <a:t>오늘 쓸 도구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" y="1150000"/>
            <a:ext cx="108585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CB7A7"/>
                </a:solidFill>
                <a:latin typeface="Noto Sans CJK KR"/>
                <a:ea typeface="Noto Sans CJK KR"/>
              </a:rPr>
              <a:t>Cursor (또는 수업에서 안내한 AI 코딩 도구) + 브라우저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6750" y="1550000"/>
            <a:ext cx="5200000" cy="14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16750" y="1730000"/>
            <a:ext cx="420000" cy="420000"/>
          </a:xfrm>
          <a:prstGeom prst="roundRect">
            <a:avLst>
              <a:gd name="adj" fmla="val 2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6750" y="1730000"/>
            <a:ext cx="420000" cy="4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Noto Sans CJK KR"/>
                <a:ea typeface="Noto Sans CJK KR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16750" y="1730000"/>
            <a:ext cx="435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B1F33"/>
                </a:solidFill>
                <a:latin typeface="Noto Sans CJK KR"/>
                <a:ea typeface="Noto Sans CJK KR"/>
              </a:rPr>
              <a:t>설치·실행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16750" y="2100000"/>
            <a:ext cx="4350000" cy="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Cursor를 설치하고 실행합니다.</a:t>
            </a:r>
          </a:p>
          <a:p>
            <a:pPr algn="l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수업 도구명이 다르면 「수업에서 안내한 AI 코딩 도구」를 사용합니다.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00000" y="1550000"/>
            <a:ext cx="5200000" cy="14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350000" y="1730000"/>
            <a:ext cx="420000" cy="420000"/>
          </a:xfrm>
          <a:prstGeom prst="roundRect">
            <a:avLst>
              <a:gd name="adj" fmla="val 20000"/>
            </a:avLst>
          </a:prstGeom>
          <a:solidFill>
            <a:srgbClr val="0B1F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50000" y="1730000"/>
            <a:ext cx="420000" cy="4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Noto Sans CJK KR"/>
                <a:ea typeface="Noto Sans CJK KR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0000" y="1730000"/>
            <a:ext cx="435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B1F33"/>
                </a:solidFill>
                <a:latin typeface="Noto Sans CJK KR"/>
                <a:ea typeface="Noto Sans CJK KR"/>
              </a:rPr>
              <a:t>로그인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0000" y="2100000"/>
            <a:ext cx="4350000" cy="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안내에 따라 계정으로 로그인합니다.</a:t>
            </a:r>
          </a:p>
          <a:p>
            <a:pPr algn="l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로그인 화면이 나오면 강사 화면을 따라합니다.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66750" y="3100000"/>
            <a:ext cx="5200000" cy="14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816750" y="3280000"/>
            <a:ext cx="420000" cy="420000"/>
          </a:xfrm>
          <a:prstGeom prst="roundRect">
            <a:avLst>
              <a:gd name="adj" fmla="val 20000"/>
            </a:avLst>
          </a:prstGeom>
          <a:solidFill>
            <a:srgbClr val="0B1F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6750" y="3280000"/>
            <a:ext cx="420000" cy="4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Noto Sans CJK KR"/>
                <a:ea typeface="Noto Sans CJK KR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16750" y="3280000"/>
            <a:ext cx="435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B1F33"/>
                </a:solidFill>
                <a:latin typeface="Noto Sans CJK KR"/>
                <a:ea typeface="Noto Sans CJK KR"/>
              </a:rPr>
              <a:t>폴더 열기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16750" y="3650000"/>
            <a:ext cx="4350000" cy="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File → Open Folder로 오늘 실습 폴더를 엽니다.</a:t>
            </a:r>
          </a:p>
          <a:p>
            <a:pPr algn="l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빈 폴더여도 괜찮습니다.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00000" y="3100000"/>
            <a:ext cx="5200000" cy="14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6350000" y="3280000"/>
            <a:ext cx="420000" cy="420000"/>
          </a:xfrm>
          <a:prstGeom prst="roundRect">
            <a:avLst>
              <a:gd name="adj" fmla="val 20000"/>
            </a:avLst>
          </a:prstGeom>
          <a:solidFill>
            <a:srgbClr val="0B1F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50000" y="3280000"/>
            <a:ext cx="420000" cy="4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Noto Sans CJK KR"/>
                <a:ea typeface="Noto Sans CJK KR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0000" y="3280000"/>
            <a:ext cx="435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B1F33"/>
                </a:solidFill>
                <a:latin typeface="Noto Sans CJK KR"/>
                <a:ea typeface="Noto Sans CJK KR"/>
              </a:rPr>
              <a:t>새 채팅·Composer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0000" y="3650000"/>
            <a:ext cx="4350000" cy="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새 Chat 또는 Composer를 엽니다.</a:t>
            </a:r>
          </a:p>
          <a:p>
            <a:pPr algn="l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(단축키·아이콘 위치는 수업에서 함께 확인)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66750" y="4650000"/>
            <a:ext cx="10858500" cy="11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816750" y="4830000"/>
            <a:ext cx="420000" cy="420000"/>
          </a:xfrm>
          <a:prstGeom prst="roundRect">
            <a:avLst>
              <a:gd name="adj" fmla="val 20000"/>
            </a:avLst>
          </a:prstGeom>
          <a:solidFill>
            <a:srgbClr val="0B1F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16750" y="4830000"/>
            <a:ext cx="420000" cy="4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Noto Sans CJK KR"/>
                <a:ea typeface="Noto Sans CJK KR"/>
              </a:rPr>
              <a:t>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16750" y="4830000"/>
            <a:ext cx="100085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B1F33"/>
                </a:solidFill>
                <a:latin typeface="Noto Sans CJK KR"/>
                <a:ea typeface="Noto Sans CJK KR"/>
              </a:rPr>
              <a:t>브라우저 미리보기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16750" y="5200000"/>
            <a:ext cx="10008500" cy="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생성된 index.html을 브라우저로 엽니다.</a:t>
            </a:r>
          </a:p>
          <a:p>
            <a:pPr algn="l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또는 도구의 Preview/Open in Browser를 사용합니다.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1강  기초공사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0" y="238125"/>
            <a:ext cx="2400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CB7A7"/>
                </a:solidFill>
                <a:latin typeface="Noto Sans CJK KR"/>
                <a:ea typeface="Noto Sans CJK KR"/>
              </a:rPr>
              <a:t>내용 보강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5625" y="590550"/>
            <a:ext cx="1000000" cy="2857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20 / 28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2390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772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9154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7536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5918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6750" y="6496050"/>
            <a:ext cx="3200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권장 진행 6분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바이브코딩 5회 완성 과정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1F33"/>
                </a:solidFill>
                <a:latin typeface="Noto Sans CJK KR"/>
                <a:ea typeface="Noto Sans CJK KR"/>
              </a:rPr>
              <a:t>프로젝트 파일 구조</a:t>
            </a:r>
          </a:p>
        </p:txBody>
      </p:sp>
      <p:pic>
        <p:nvPicPr>
          <p:cNvPr id="14" name="Picture 13" descr="html_css_j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1250000"/>
            <a:ext cx="5000000" cy="28125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66750" y="1300000"/>
            <a:ext cx="5400000" cy="85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6750" y="1450000"/>
            <a:ext cx="50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F715B"/>
                </a:solidFill>
                <a:latin typeface="Noto Sans CJK KR"/>
                <a:ea typeface="Noto Sans CJK KR"/>
              </a:rPr>
              <a:t>index.html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6750" y="1780000"/>
            <a:ext cx="50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방과 벽 — 내용·구조 (제목, 소개, 버튼)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6750" y="2250000"/>
            <a:ext cx="5400000" cy="85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6750" y="2400000"/>
            <a:ext cx="50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F715B"/>
                </a:solidFill>
                <a:latin typeface="Noto Sans CJK KR"/>
                <a:ea typeface="Noto Sans CJK KR"/>
              </a:rPr>
              <a:t>styles.css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6750" y="2730000"/>
            <a:ext cx="50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색과 가구 — 색상, 여백, 레이아웃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66750" y="3200000"/>
            <a:ext cx="5400000" cy="85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6750" y="3350000"/>
            <a:ext cx="50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F715B"/>
                </a:solidFill>
                <a:latin typeface="Noto Sans CJK KR"/>
                <a:ea typeface="Noto Sans CJK KR"/>
              </a:rPr>
              <a:t>script.js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750" y="3680000"/>
            <a:ext cx="50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움직임 — 문의 버튼 스크롤 등 동작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6750" y="4300000"/>
            <a:ext cx="10858500" cy="1400000"/>
          </a:xfrm>
          <a:prstGeom prst="roundRect">
            <a:avLst>
              <a:gd name="adj" fmla="val 12000"/>
            </a:avLst>
          </a:prstGeom>
          <a:solidFill>
            <a:srgbClr val="0B1F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6750" y="4500000"/>
            <a:ext cx="10400000" cy="11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CB7A7"/>
                </a:solidFill>
                <a:latin typeface="Noto Sans CJK KR"/>
                <a:ea typeface="Noto Sans CJK KR"/>
              </a:rPr>
              <a:t>미리보기 방법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F7F1E7"/>
                </a:solidFill>
                <a:latin typeface="Noto Sans CJK KR"/>
                <a:ea typeface="Noto Sans CJK KR"/>
              </a:rPr>
              <a:t>1) 탐색기에서 index.html을 찾아 더블클릭 → 브라우저로 열기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F7F1E7"/>
                </a:solidFill>
                <a:latin typeface="Noto Sans CJK KR"/>
                <a:ea typeface="Noto Sans CJK KR"/>
              </a:rPr>
              <a:t>2) Cursor(또는 수업 도구)의 Preview / Open in Browser 사용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F7F1E7"/>
                </a:solidFill>
                <a:latin typeface="Noto Sans CJK KR"/>
                <a:ea typeface="Noto Sans CJK KR"/>
              </a:rPr>
              <a:t>3) 수정 후 브라우저를 새로고침(F5)해 결과를 확인합니다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1강  기초공사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0" y="238125"/>
            <a:ext cx="2400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CB7A7"/>
                </a:solidFill>
                <a:latin typeface="Noto Sans CJK KR"/>
                <a:ea typeface="Noto Sans CJK KR"/>
              </a:rPr>
              <a:t>내용 보강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5625" y="590550"/>
            <a:ext cx="1000000" cy="2857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>
                <a:solidFill>
                  <a:srgbClr val="9BB0C0"/>
                </a:solidFill>
                <a:latin typeface="Noto Sans CJK KR"/>
                <a:ea typeface="Noto Sans CJK KR"/>
              </a:rPr>
              <a:t>21 / 28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2390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772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9154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7536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5918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6750" y="6496050"/>
            <a:ext cx="3200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9BB0C0"/>
                </a:solidFill>
                <a:latin typeface="Noto Sans CJK KR"/>
                <a:ea typeface="Noto Sans CJK KR"/>
              </a:rPr>
              <a:t>권장 진행 8분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9BB0C0"/>
                </a:solidFill>
                <a:latin typeface="Noto Sans CJK KR"/>
                <a:ea typeface="Noto Sans CJK KR"/>
              </a:rPr>
              <a:t>바이브코딩 5회 완성 과정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Noto Sans CJK KR"/>
                <a:ea typeface="Noto Sans CJK KR"/>
              </a:rPr>
              <a:t>복사용 요청문 전문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" y="1150000"/>
            <a:ext cx="108585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F7F1E7"/>
                </a:solidFill>
                <a:latin typeface="Noto Sans CJK KR"/>
                <a:ea typeface="Noto Sans CJK KR"/>
              </a:rPr>
              <a:t>아래 문장을 그대로 복사해 Chat/Composer에 붙여넣으세요. 이름·서비스만 자기 주제로 바꿔도 됩니다.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6750" y="1500000"/>
            <a:ext cx="10858500" cy="4200000"/>
          </a:xfrm>
          <a:prstGeom prst="roundRect">
            <a:avLst>
              <a:gd name="adj" fmla="val 12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6750" y="1650000"/>
            <a:ext cx="10400000" cy="3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0">
                <a:solidFill>
                  <a:srgbClr val="F7F1E7"/>
                </a:solidFill>
                <a:latin typeface="Noto Sans CJK KR"/>
                <a:ea typeface="Noto Sans CJK KR"/>
              </a:rPr>
              <a:t>자기소개용 한 페이지 홈페이지를 만들어 주세요.</a:t>
            </a:r>
          </a:p>
          <a:p>
            <a:pPr algn="l">
              <a:spcAft>
                <a:spcPts val="100"/>
              </a:spcAft>
            </a:pPr>
            <a:r>
              <a:rPr sz="800" b="0">
                <a:solidFill>
                  <a:srgbClr val="17344D"/>
                </a:solidFill>
                <a:latin typeface="Noto Sans CJK KR"/>
                <a:ea typeface="Noto Sans CJK KR"/>
              </a:rPr>
              <a:t> </a:t>
            </a:r>
          </a:p>
          <a:p>
            <a:pPr algn="l">
              <a:spcAft>
                <a:spcPts val="100"/>
              </a:spcAft>
            </a:pPr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[목적]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F7F1E7"/>
                </a:solidFill>
                <a:latin typeface="Noto Sans CJK KR"/>
                <a:ea typeface="Noto Sans CJK KR"/>
              </a:rPr>
              <a:t>- 방문자에게 내가 누구인지, 무엇을 하는지, 어떻게 연락하면 되는지 5초 안에 전달합니다.</a:t>
            </a:r>
          </a:p>
          <a:p>
            <a:pPr algn="l">
              <a:spcAft>
                <a:spcPts val="100"/>
              </a:spcAft>
            </a:pPr>
            <a:r>
              <a:rPr sz="800" b="0">
                <a:solidFill>
                  <a:srgbClr val="17344D"/>
                </a:solidFill>
                <a:latin typeface="Noto Sans CJK KR"/>
                <a:ea typeface="Noto Sans CJK KR"/>
              </a:rPr>
              <a:t> </a:t>
            </a:r>
          </a:p>
          <a:p>
            <a:pPr algn="l">
              <a:spcAft>
                <a:spcPts val="100"/>
              </a:spcAft>
            </a:pPr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[구성]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F7F1E7"/>
                </a:solidFill>
                <a:latin typeface="Noto Sans CJK KR"/>
                <a:ea typeface="Noto Sans CJK KR"/>
              </a:rPr>
              <a:t>1. 상단: 이름(또는 닉네임)과 한 줄 소개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F7F1E7"/>
                </a:solidFill>
                <a:latin typeface="Noto Sans CJK KR"/>
                <a:ea typeface="Noto Sans CJK KR"/>
              </a:rPr>
              <a:t>2. 소개 문단 2~3줄 (경력·관심사·지금 하는 일)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F7F1E7"/>
                </a:solidFill>
                <a:latin typeface="Noto Sans CJK KR"/>
                <a:ea typeface="Noto Sans CJK KR"/>
              </a:rPr>
              <a:t>3. 서비스/제공 가치 카드 3개 (제목 + 한 줄 설명)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F7F1E7"/>
                </a:solidFill>
                <a:latin typeface="Noto Sans CJK KR"/>
                <a:ea typeface="Noto Sans CJK KR"/>
              </a:rPr>
              <a:t>4. 문의 버튼: 클릭하면 페이지 하단 연락 영역으로 스크롤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F7F1E7"/>
                </a:solidFill>
                <a:latin typeface="Noto Sans CJK KR"/>
                <a:ea typeface="Noto Sans CJK KR"/>
              </a:rPr>
              <a:t>5. 하단 연락 영역: 이메일 자리와 짧은 안내 문구</a:t>
            </a:r>
          </a:p>
          <a:p>
            <a:pPr algn="l">
              <a:spcAft>
                <a:spcPts val="100"/>
              </a:spcAft>
            </a:pPr>
            <a:r>
              <a:rPr sz="800" b="0">
                <a:solidFill>
                  <a:srgbClr val="17344D"/>
                </a:solidFill>
                <a:latin typeface="Noto Sans CJK KR"/>
                <a:ea typeface="Noto Sans CJK KR"/>
              </a:rPr>
              <a:t> </a:t>
            </a:r>
          </a:p>
          <a:p>
            <a:pPr algn="l">
              <a:spcAft>
                <a:spcPts val="100"/>
              </a:spcAft>
            </a:pPr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[디자인]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F7F1E7"/>
                </a:solidFill>
                <a:latin typeface="Noto Sans CJK KR"/>
                <a:ea typeface="Noto Sans CJK KR"/>
              </a:rPr>
              <a:t>- 따뜻한 크림색 배경과 남색 텍스트, 포인트는 코랄/틸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F7F1E7"/>
                </a:solidFill>
                <a:latin typeface="Noto Sans CJK KR"/>
                <a:ea typeface="Noto Sans CJK KR"/>
              </a:rPr>
              <a:t>- 모바일에서도 읽기 좋은 반응형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F7F1E7"/>
                </a:solidFill>
                <a:latin typeface="Noto Sans CJK KR"/>
                <a:ea typeface="Noto Sans CJK KR"/>
              </a:rPr>
              <a:t>- 사진 자리(플레이스홀더) 하나 포함</a:t>
            </a:r>
          </a:p>
          <a:p>
            <a:pPr algn="l">
              <a:spcAft>
                <a:spcPts val="100"/>
              </a:spcAft>
            </a:pPr>
            <a:r>
              <a:rPr sz="800" b="0">
                <a:solidFill>
                  <a:srgbClr val="17344D"/>
                </a:solidFill>
                <a:latin typeface="Noto Sans CJK KR"/>
                <a:ea typeface="Noto Sans CJK KR"/>
              </a:rPr>
              <a:t> </a:t>
            </a:r>
          </a:p>
          <a:p>
            <a:pPr algn="l">
              <a:spcAft>
                <a:spcPts val="100"/>
              </a:spcAft>
            </a:pPr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[기술]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F7F1E7"/>
                </a:solidFill>
                <a:latin typeface="Noto Sans CJK KR"/>
                <a:ea typeface="Noto Sans CJK KR"/>
              </a:rPr>
              <a:t>- index.html, styles.css, script.js 로 분리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F7F1E7"/>
                </a:solidFill>
                <a:latin typeface="Noto Sans CJK KR"/>
                <a:ea typeface="Noto Sans CJK KR"/>
              </a:rPr>
              <a:t>- 외부 라이브러리 없이 동작</a:t>
            </a:r>
          </a:p>
          <a:p>
            <a:pPr algn="l">
              <a:spcAft>
                <a:spcPts val="100"/>
              </a:spcAft>
            </a:pPr>
            <a:r>
              <a:rPr sz="800" b="0">
                <a:solidFill>
                  <a:srgbClr val="17344D"/>
                </a:solidFill>
                <a:latin typeface="Noto Sans CJK KR"/>
                <a:ea typeface="Noto Sans CJK KR"/>
              </a:rPr>
              <a:t> </a:t>
            </a:r>
          </a:p>
          <a:p>
            <a:pPr algn="l">
              <a:spcAft>
                <a:spcPts val="100"/>
              </a:spcAft>
            </a:pPr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[완료 기준]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F7F1E7"/>
                </a:solidFill>
                <a:latin typeface="Noto Sans CJK KR"/>
                <a:ea typeface="Noto Sans CJK KR"/>
              </a:rPr>
              <a:t>- 브라우저에서 열면 제목·소개·서비스3·문의버튼이 보이고,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F7F1E7"/>
                </a:solidFill>
                <a:latin typeface="Noto Sans CJK KR"/>
                <a:ea typeface="Noto Sans CJK KR"/>
              </a:rPr>
              <a:t>  문의 버튼 클릭 시 연락 영역으로 이동합니다.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6750" y="5850000"/>
            <a:ext cx="108585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C14E"/>
                </a:solidFill>
                <a:latin typeface="Noto Sans CJK KR"/>
                <a:ea typeface="Noto Sans CJK KR"/>
              </a:rPr>
              <a:t>팁: 한 번에 다 넣되, 생성 후 미리보기를 꼭 확인한 뒤 수정을 시작합니다.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1강  기초공사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0" y="238125"/>
            <a:ext cx="2400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CB7A7"/>
                </a:solidFill>
                <a:latin typeface="Noto Sans CJK KR"/>
                <a:ea typeface="Noto Sans CJK KR"/>
              </a:rPr>
              <a:t>내용 보강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5625" y="590550"/>
            <a:ext cx="1000000" cy="2857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22 / 28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2390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772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9154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7536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5918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6750" y="6496050"/>
            <a:ext cx="3200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권장 진행 5분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바이브코딩 5회 완성 과정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1F33"/>
                </a:solidFill>
                <a:latin typeface="Noto Sans CJK KR"/>
                <a:ea typeface="Noto Sans CJK KR"/>
              </a:rPr>
              <a:t>막연 vs 구체 — 한 번 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50" y="1300000"/>
            <a:ext cx="5200000" cy="32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6750" y="1450000"/>
            <a:ext cx="48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5B6874"/>
                </a:solidFill>
                <a:latin typeface="Noto Sans CJK KR"/>
                <a:ea typeface="Noto Sans CJK KR"/>
              </a:rPr>
              <a:t>막연한 요청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6750" y="1900000"/>
            <a:ext cx="4800000" cy="900000"/>
          </a:xfrm>
          <a:prstGeom prst="roundRect">
            <a:avLst>
              <a:gd name="adj" fmla="val 12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16750" y="2050000"/>
            <a:ext cx="4500000" cy="6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5B6874"/>
                </a:solidFill>
                <a:latin typeface="Noto Sans CJK KR"/>
                <a:ea typeface="Noto Sans CJK KR"/>
              </a:rPr>
              <a:t>“예쁜 홈페이지 만들어줘”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6750" y="3000000"/>
            <a:ext cx="4800000" cy="12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B6874"/>
                </a:solidFill>
                <a:latin typeface="Noto Sans CJK KR"/>
                <a:ea typeface="Noto Sans CJK KR"/>
              </a:rPr>
              <a:t>왜 약한가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· 누구를 위한 페이지인지 없음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· 필수 내용·완료 기준이 없음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· ‘예쁘다’는 취향이라 AI가 추측함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000" y="1300000"/>
            <a:ext cx="5200000" cy="3200000"/>
          </a:xfrm>
          <a:prstGeom prst="roundRect">
            <a:avLst>
              <a:gd name="adj" fmla="val 12000"/>
            </a:avLst>
          </a:prstGeom>
          <a:solidFill>
            <a:srgbClr val="FFE3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000" y="1450000"/>
            <a:ext cx="48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715B"/>
                </a:solidFill>
                <a:latin typeface="Noto Sans CJK KR"/>
                <a:ea typeface="Noto Sans CJK KR"/>
              </a:rPr>
              <a:t>구체적인 요청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000" y="1900000"/>
            <a:ext cx="4800000" cy="14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50000" y="2000000"/>
            <a:ext cx="4500000" cy="12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B1F33"/>
                </a:solidFill>
                <a:latin typeface="Noto Sans CJK KR"/>
                <a:ea typeface="Noto Sans CJK KR"/>
              </a:rPr>
              <a:t>“초보 강사 소개 원페이지. 소개·강의주제·문의버튼. 크림+남색. 모바일 OK.”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000" y="3450000"/>
            <a:ext cx="4800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FF715B"/>
                </a:solidFill>
                <a:latin typeface="Noto Sans CJK KR"/>
                <a:ea typeface="Noto Sans CJK KR"/>
              </a:rPr>
              <a:t>왜 강한가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0B1F33"/>
                </a:solidFill>
                <a:latin typeface="Noto Sans CJK KR"/>
                <a:ea typeface="Noto Sans CJK KR"/>
              </a:rPr>
              <a:t>· 누가 / 무엇을 / 필수 내용 명시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0B1F33"/>
                </a:solidFill>
                <a:latin typeface="Noto Sans CJK KR"/>
                <a:ea typeface="Noto Sans CJK KR"/>
              </a:rPr>
              <a:t>· 분위기·모바일·완료 기준 포함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6750" y="4700000"/>
            <a:ext cx="10858500" cy="1000000"/>
          </a:xfrm>
          <a:prstGeom prst="roundRect">
            <a:avLst>
              <a:gd name="adj" fmla="val 12000"/>
            </a:avLst>
          </a:prstGeom>
          <a:solidFill>
            <a:srgbClr val="0B1F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6750" y="4900000"/>
            <a:ext cx="10400000" cy="6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Noto Sans CJK KR"/>
                <a:ea typeface="Noto Sans CJK KR"/>
              </a:rPr>
              <a:t>복습: 결과가 아쉬우면 ‘더 예쁘게’가 아니라 조건(누가·무엇·필수·분위기·완료)을 한 줄씩 더합니다.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1강  기초공사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0" y="238125"/>
            <a:ext cx="2400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CB7A7"/>
                </a:solidFill>
                <a:latin typeface="Noto Sans CJK KR"/>
                <a:ea typeface="Noto Sans CJK KR"/>
              </a:rPr>
              <a:t>내용 보강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5625" y="590550"/>
            <a:ext cx="1000000" cy="2857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23 / 28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2390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772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9154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7536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5918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6750" y="6496050"/>
            <a:ext cx="3200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권장 진행 6분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바이브코딩 5회 완성 과정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1F33"/>
                </a:solidFill>
                <a:latin typeface="Noto Sans CJK KR"/>
                <a:ea typeface="Noto Sans CJK KR"/>
              </a:rPr>
              <a:t>수정 요청 예시 3개 (한 번에 하나)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50" y="1300000"/>
            <a:ext cx="3500000" cy="42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66750" y="1300000"/>
            <a:ext cx="3500000" cy="700000"/>
          </a:xfrm>
          <a:prstGeom prst="roundRect">
            <a:avLst>
              <a:gd name="adj" fmla="val 12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6750" y="1450000"/>
            <a:ext cx="3200000" cy="4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KR"/>
                <a:ea typeface="Noto Sans CJK KR"/>
              </a:rPr>
              <a:t>색상만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6750" y="2200000"/>
            <a:ext cx="3100000" cy="28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0B1F33"/>
                </a:solidFill>
                <a:latin typeface="Noto Sans CJK KR"/>
                <a:ea typeface="Noto Sans CJK KR"/>
              </a:rPr>
              <a:t>메인 배경색만 크림색(#F7F1E7)으로 바꿔 주세요.</a:t>
            </a:r>
          </a:p>
          <a:p>
            <a:pPr algn="l"/>
            <a:r>
              <a:rPr sz="1400" b="0">
                <a:solidFill>
                  <a:srgbClr val="0B1F33"/>
                </a:solidFill>
                <a:latin typeface="Noto Sans CJK KR"/>
                <a:ea typeface="Noto Sans CJK KR"/>
              </a:rPr>
              <a:t>글자 크기·배치·문구는 그대로 유지해 주세요.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6750" y="4900000"/>
            <a:ext cx="3100000" cy="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F715B"/>
                </a:solidFill>
                <a:latin typeface="Noto Sans CJK KR"/>
                <a:ea typeface="Noto Sans CJK KR"/>
              </a:rPr>
              <a:t>✓ 한 가지만 요청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66750" y="1300000"/>
            <a:ext cx="3500000" cy="42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366750" y="1300000"/>
            <a:ext cx="3500000" cy="700000"/>
          </a:xfrm>
          <a:prstGeom prst="roundRect">
            <a:avLst>
              <a:gd name="adj" fmla="val 12000"/>
            </a:avLst>
          </a:prstGeom>
          <a:solidFill>
            <a:srgbClr val="2CB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16750" y="1450000"/>
            <a:ext cx="3200000" cy="4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CJK KR"/>
                <a:ea typeface="Noto Sans CJK KR"/>
              </a:rPr>
              <a:t>문구만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66750" y="2200000"/>
            <a:ext cx="3100000" cy="28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0B1F33"/>
                </a:solidFill>
                <a:latin typeface="Noto Sans CJK KR"/>
                <a:ea typeface="Noto Sans CJK KR"/>
              </a:rPr>
              <a:t>상단 한 줄 소개 문구만 아래처럼 바꿔 주세요.</a:t>
            </a:r>
          </a:p>
          <a:p>
            <a:pPr algn="l"/>
            <a:r>
              <a:rPr sz="1400" b="0">
                <a:solidFill>
                  <a:srgbClr val="0B1F33"/>
                </a:solidFill>
                <a:latin typeface="Noto Sans CJK KR"/>
                <a:ea typeface="Noto Sans CJK KR"/>
              </a:rPr>
              <a:t>「바이브코딩으로 첫 홈페이지를 만드는 사람」</a:t>
            </a:r>
          </a:p>
          <a:p>
            <a:pPr algn="l"/>
            <a:r>
              <a:rPr sz="1400" b="0">
                <a:solidFill>
                  <a:srgbClr val="0B1F33"/>
                </a:solidFill>
                <a:latin typeface="Noto Sans CJK KR"/>
                <a:ea typeface="Noto Sans CJK KR"/>
              </a:rPr>
              <a:t>다른 문장과 디자인은 건드리지 마세요.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66750" y="4900000"/>
            <a:ext cx="3100000" cy="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CB7A7"/>
                </a:solidFill>
                <a:latin typeface="Noto Sans CJK KR"/>
                <a:ea typeface="Noto Sans CJK KR"/>
              </a:rPr>
              <a:t>✓ 한 가지만 요청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66750" y="1300000"/>
            <a:ext cx="3500000" cy="42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066750" y="1300000"/>
            <a:ext cx="3500000" cy="700000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16750" y="1450000"/>
            <a:ext cx="3200000" cy="4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0B1F33"/>
                </a:solidFill>
                <a:latin typeface="Noto Sans CJK KR"/>
                <a:ea typeface="Noto Sans CJK KR"/>
              </a:rPr>
              <a:t>버튼 동작만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66750" y="2200000"/>
            <a:ext cx="3100000" cy="28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0B1F33"/>
                </a:solidFill>
                <a:latin typeface="Noto Sans CJK KR"/>
                <a:ea typeface="Noto Sans CJK KR"/>
              </a:rPr>
              <a:t>문의 버튼을 누르면 페이지 하단 #contact 영역으로</a:t>
            </a:r>
          </a:p>
          <a:p>
            <a:pPr algn="l"/>
            <a:r>
              <a:rPr sz="1400" b="0">
                <a:solidFill>
                  <a:srgbClr val="0B1F33"/>
                </a:solidFill>
                <a:latin typeface="Noto Sans CJK KR"/>
                <a:ea typeface="Noto Sans CJK KR"/>
              </a:rPr>
              <a:t>부드럽게 스크롤되게만 수정해 주세요.</a:t>
            </a:r>
          </a:p>
          <a:p>
            <a:pPr algn="l"/>
            <a:r>
              <a:rPr sz="1400" b="0">
                <a:solidFill>
                  <a:srgbClr val="0B1F33"/>
                </a:solidFill>
                <a:latin typeface="Noto Sans CJK KR"/>
                <a:ea typeface="Noto Sans CJK KR"/>
              </a:rPr>
              <a:t>버튼 색·문구는 그대로 두세요.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66750" y="4900000"/>
            <a:ext cx="3100000" cy="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C14E"/>
                </a:solidFill>
                <a:latin typeface="Noto Sans CJK KR"/>
                <a:ea typeface="Noto Sans CJK KR"/>
              </a:rPr>
              <a:t>✓ 한 가지만 요청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750" y="5700000"/>
            <a:ext cx="10858500" cy="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5B6874"/>
                </a:solidFill>
                <a:latin typeface="Noto Sans CJK KR"/>
                <a:ea typeface="Noto Sans CJK KR"/>
              </a:rPr>
              <a:t>원칙: 색 → 확인 → 문구 → 확인 → 동작 → 확인. 여러 가지를 한 번에 넣으면 어디가 깨졌는지 찾기 어렵습니다.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1강  기초공사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0" y="238125"/>
            <a:ext cx="2400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CB7A7"/>
                </a:solidFill>
                <a:latin typeface="Noto Sans CJK KR"/>
                <a:ea typeface="Noto Sans CJK KR"/>
              </a:rPr>
              <a:t>내용 보강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5625" y="590550"/>
            <a:ext cx="1000000" cy="2857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24 / 28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2390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772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9154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7536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5918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6750" y="6496050"/>
            <a:ext cx="3200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권장 진행 5분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바이브코딩 5회 완성 과정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1F33"/>
                </a:solidFill>
                <a:latin typeface="Noto Sans CJK KR"/>
                <a:ea typeface="Noto Sans CJK KR"/>
              </a:rPr>
              <a:t>막힐 때 보고 템플릿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" y="1150000"/>
            <a:ext cx="108585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CB7A7"/>
                </a:solidFill>
                <a:latin typeface="Noto Sans CJK KR"/>
                <a:ea typeface="Noto Sans CJK KR"/>
              </a:rPr>
              <a:t>아래 빈칸을 채운 뒤 강사·동료·AI에게 그대로 보내세요.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6750" y="1550000"/>
            <a:ext cx="10858500" cy="85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16750" y="1750000"/>
            <a:ext cx="500000" cy="450000"/>
          </a:xfrm>
          <a:prstGeom prst="roundRect">
            <a:avLst>
              <a:gd name="adj" fmla="val 2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6750" y="1750000"/>
            <a:ext cx="500000" cy="45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Noto Sans CJK KR"/>
                <a:ea typeface="Noto Sans CJK KR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6750" y="1700000"/>
            <a:ext cx="30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B1F33"/>
                </a:solidFill>
                <a:latin typeface="Noto Sans CJK KR"/>
                <a:ea typeface="Noto Sans CJK KR"/>
              </a:rPr>
              <a:t>하려던 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6750" y="2030000"/>
            <a:ext cx="95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BB0C0"/>
                </a:solidFill>
                <a:latin typeface="Noto Sans CJK KR"/>
                <a:ea typeface="Noto Sans CJK KR"/>
              </a:rPr>
              <a:t>_______________________________________________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6750" y="2500000"/>
            <a:ext cx="10858500" cy="85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16750" y="2700000"/>
            <a:ext cx="500000" cy="450000"/>
          </a:xfrm>
          <a:prstGeom prst="roundRect">
            <a:avLst>
              <a:gd name="adj" fmla="val 20000"/>
            </a:avLst>
          </a:prstGeom>
          <a:solidFill>
            <a:srgbClr val="0B1F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6750" y="2700000"/>
            <a:ext cx="500000" cy="45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Noto Sans CJK KR"/>
                <a:ea typeface="Noto Sans CJK KR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66750" y="2650000"/>
            <a:ext cx="30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B1F33"/>
                </a:solidFill>
                <a:latin typeface="Noto Sans CJK KR"/>
                <a:ea typeface="Noto Sans CJK KR"/>
              </a:rPr>
              <a:t>일어난 일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6750" y="2980000"/>
            <a:ext cx="95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BB0C0"/>
                </a:solidFill>
                <a:latin typeface="Noto Sans CJK KR"/>
                <a:ea typeface="Noto Sans CJK KR"/>
              </a:rPr>
              <a:t>_______________________________________________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66750" y="3450000"/>
            <a:ext cx="10858500" cy="85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816750" y="3650000"/>
            <a:ext cx="500000" cy="450000"/>
          </a:xfrm>
          <a:prstGeom prst="roundRect">
            <a:avLst>
              <a:gd name="adj" fmla="val 20000"/>
            </a:avLst>
          </a:prstGeom>
          <a:solidFill>
            <a:srgbClr val="0B1F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6750" y="3650000"/>
            <a:ext cx="500000" cy="45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Noto Sans CJK KR"/>
                <a:ea typeface="Noto Sans CJK KR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66750" y="3600000"/>
            <a:ext cx="30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B1F33"/>
                </a:solidFill>
                <a:latin typeface="Noto Sans CJK KR"/>
                <a:ea typeface="Noto Sans CJK KR"/>
              </a:rPr>
              <a:t>오류·화면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66750" y="3930000"/>
            <a:ext cx="95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BB0C0"/>
                </a:solidFill>
                <a:latin typeface="Noto Sans CJK KR"/>
                <a:ea typeface="Noto Sans CJK KR"/>
              </a:rPr>
              <a:t>_______________________________________________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66750" y="4400000"/>
            <a:ext cx="10858500" cy="85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816750" y="4600000"/>
            <a:ext cx="500000" cy="450000"/>
          </a:xfrm>
          <a:prstGeom prst="roundRect">
            <a:avLst>
              <a:gd name="adj" fmla="val 20000"/>
            </a:avLst>
          </a:prstGeom>
          <a:solidFill>
            <a:srgbClr val="0B1F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16750" y="4600000"/>
            <a:ext cx="500000" cy="45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Noto Sans CJK KR"/>
                <a:ea typeface="Noto Sans CJK KR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66750" y="4550000"/>
            <a:ext cx="30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B1F33"/>
                </a:solidFill>
                <a:latin typeface="Noto Sans CJK KR"/>
                <a:ea typeface="Noto Sans CJK KR"/>
              </a:rPr>
              <a:t>직전 변경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66750" y="4880000"/>
            <a:ext cx="95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BB0C0"/>
                </a:solidFill>
                <a:latin typeface="Noto Sans CJK KR"/>
                <a:ea typeface="Noto Sans CJK KR"/>
              </a:rPr>
              <a:t>_______________________________________________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1강  기초공사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0" y="238125"/>
            <a:ext cx="2400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CB7A7"/>
                </a:solidFill>
                <a:latin typeface="Noto Sans CJK KR"/>
                <a:ea typeface="Noto Sans CJK KR"/>
              </a:rPr>
              <a:t>내용 보강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5625" y="590550"/>
            <a:ext cx="1000000" cy="2857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25 / 28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2390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772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9154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7536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5918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6750" y="6496050"/>
            <a:ext cx="3200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권장 진행 6분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바이브코딩 5회 완성 과정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1F33"/>
                </a:solidFill>
                <a:latin typeface="Noto Sans CJK KR"/>
                <a:ea typeface="Noto Sans CJK KR"/>
              </a:rPr>
              <a:t>초보 실수 · 주의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50" y="1250000"/>
            <a:ext cx="10858500" cy="10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66750" y="1250000"/>
            <a:ext cx="120000" cy="1000000"/>
          </a:xfrm>
          <a:prstGeom prst="rect">
            <a:avLst/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6750" y="1430000"/>
            <a:ext cx="100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0B1F33"/>
                </a:solidFill>
                <a:latin typeface="Noto Sans CJK KR"/>
                <a:ea typeface="Noto Sans CJK KR"/>
              </a:rPr>
              <a:t>⚠  한 번에 너무 많은 요청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750" y="1800000"/>
            <a:ext cx="100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색·문구·레이아웃·기능을 한 메시지에 몰아넣지 마세요. 한 가지 → 미리보기.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6750" y="2350000"/>
            <a:ext cx="10858500" cy="1000000"/>
          </a:xfrm>
          <a:prstGeom prst="roundRect">
            <a:avLst>
              <a:gd name="adj" fmla="val 12000"/>
            </a:avLst>
          </a:prstGeom>
          <a:solidFill>
            <a:srgbClr val="FFF3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6750" y="2350000"/>
            <a:ext cx="120000" cy="1000000"/>
          </a:xfrm>
          <a:prstGeom prst="rect">
            <a:avLst/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6750" y="2530000"/>
            <a:ext cx="100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0B1F33"/>
                </a:solidFill>
                <a:latin typeface="Noto Sans CJK KR"/>
                <a:ea typeface="Noto Sans CJK KR"/>
              </a:rPr>
              <a:t>⚠  미리보기 안 보고 계속 수정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6750" y="2900000"/>
            <a:ext cx="100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생성·수정 직후 브라우저를 꼭 확인합니다. 안 보면 같은 실수를 반복합니다.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6750" y="3450000"/>
            <a:ext cx="10858500" cy="10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66750" y="3450000"/>
            <a:ext cx="120000" cy="1000000"/>
          </a:xfrm>
          <a:prstGeom prst="rect">
            <a:avLst/>
          </a:prstGeom>
          <a:solidFill>
            <a:srgbClr val="2CB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6750" y="3630000"/>
            <a:ext cx="100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0B1F33"/>
                </a:solidFill>
                <a:latin typeface="Noto Sans CJK KR"/>
                <a:ea typeface="Noto Sans CJK KR"/>
              </a:rPr>
              <a:t>⚠  API키·비밀번호 붙여넣기 금지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6750" y="4000000"/>
            <a:ext cx="100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채팅·코드·화면에 비밀값을 넣지 마세요. 필요하면 강사에게 따로 문의.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66750" y="4550000"/>
            <a:ext cx="10858500" cy="1000000"/>
          </a:xfrm>
          <a:prstGeom prst="roundRect">
            <a:avLst>
              <a:gd name="adj" fmla="val 12000"/>
            </a:avLst>
          </a:prstGeom>
          <a:solidFill>
            <a:srgbClr val="FFF3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6750" y="4550000"/>
            <a:ext cx="120000" cy="1000000"/>
          </a:xfrm>
          <a:prstGeom prst="rect">
            <a:avLst/>
          </a:prstGeom>
          <a:solidFill>
            <a:srgbClr val="2CB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6750" y="4730000"/>
            <a:ext cx="100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0B1F33"/>
                </a:solidFill>
                <a:latin typeface="Noto Sans CJK KR"/>
                <a:ea typeface="Noto Sans CJK KR"/>
              </a:rPr>
              <a:t>⚠  AI 결과 그대로 신뢰하지 않기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6750" y="5100000"/>
            <a:ext cx="100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링크·문구·버튼이 실제로 동작하는지 사람이 확인합니다. AI도 틀릴 수 있습니다.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1강  기초공사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0" y="238125"/>
            <a:ext cx="2400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CB7A7"/>
                </a:solidFill>
                <a:latin typeface="Noto Sans CJK KR"/>
                <a:ea typeface="Noto Sans CJK KR"/>
              </a:rPr>
              <a:t>내용 보강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5625" y="590550"/>
            <a:ext cx="1000000" cy="2857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26 / 28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2390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772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9154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7536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5918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6750" y="6496050"/>
            <a:ext cx="3200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권장 진행 5분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바이브코딩 5회 완성 과정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1F33"/>
                </a:solidFill>
                <a:latin typeface="Noto Sans CJK KR"/>
                <a:ea typeface="Noto Sans CJK KR"/>
              </a:rPr>
              <a:t>완성 체크리스트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50" y="1300000"/>
            <a:ext cx="3500000" cy="20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66750" y="1550000"/>
            <a:ext cx="500000" cy="500000"/>
          </a:xfrm>
          <a:prstGeom prst="roundRect">
            <a:avLst>
              <a:gd name="adj" fmla="val 2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6750" y="1550000"/>
            <a:ext cx="500000" cy="5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Noto Sans CJK KR"/>
                <a:ea typeface="Noto Sans CJK KR"/>
              </a:rPr>
              <a:t>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16750" y="1600000"/>
            <a:ext cx="2400000" cy="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B1F33"/>
                </a:solidFill>
                <a:latin typeface="Noto Sans CJK KR"/>
                <a:ea typeface="Noto Sans CJK KR"/>
              </a:rPr>
              <a:t>제목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6750" y="2250000"/>
            <a:ext cx="3100000" cy="8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5B6874"/>
                </a:solidFill>
                <a:latin typeface="Noto Sans CJK KR"/>
                <a:ea typeface="Noto Sans CJK KR"/>
              </a:rPr>
              <a:t>상단에 이름/주제 제목이 보인다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66750" y="1300000"/>
            <a:ext cx="3500000" cy="20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566750" y="1550000"/>
            <a:ext cx="500000" cy="500000"/>
          </a:xfrm>
          <a:prstGeom prst="roundRect">
            <a:avLst>
              <a:gd name="adj" fmla="val 2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66750" y="1550000"/>
            <a:ext cx="500000" cy="5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Noto Sans CJK KR"/>
                <a:ea typeface="Noto Sans CJK KR"/>
              </a:rPr>
              <a:t>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16750" y="1600000"/>
            <a:ext cx="2400000" cy="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B1F33"/>
                </a:solidFill>
                <a:latin typeface="Noto Sans CJK KR"/>
                <a:ea typeface="Noto Sans CJK KR"/>
              </a:rPr>
              <a:t>소개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66750" y="2250000"/>
            <a:ext cx="3100000" cy="8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5B6874"/>
                </a:solidFill>
                <a:latin typeface="Noto Sans CJK KR"/>
                <a:ea typeface="Noto Sans CJK KR"/>
              </a:rPr>
              <a:t>내가 누구인지 2~3줄로 읽힌다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66750" y="1300000"/>
            <a:ext cx="3500000" cy="20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266750" y="1550000"/>
            <a:ext cx="500000" cy="500000"/>
          </a:xfrm>
          <a:prstGeom prst="roundRect">
            <a:avLst>
              <a:gd name="adj" fmla="val 2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66750" y="1550000"/>
            <a:ext cx="500000" cy="5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Noto Sans CJK KR"/>
                <a:ea typeface="Noto Sans CJK KR"/>
              </a:rPr>
              <a:t>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16750" y="1600000"/>
            <a:ext cx="2400000" cy="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B1F33"/>
                </a:solidFill>
                <a:latin typeface="Noto Sans CJK KR"/>
                <a:ea typeface="Noto Sans CJK KR"/>
              </a:rPr>
              <a:t>서비스 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66750" y="2250000"/>
            <a:ext cx="3100000" cy="8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5B6874"/>
                </a:solidFill>
                <a:latin typeface="Noto Sans CJK KR"/>
                <a:ea typeface="Noto Sans CJK KR"/>
              </a:rPr>
              <a:t>제공 가치 카드(또는 항목)가 세 개다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6750" y="3500000"/>
            <a:ext cx="3500000" cy="20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866750" y="3750000"/>
            <a:ext cx="500000" cy="500000"/>
          </a:xfrm>
          <a:prstGeom prst="roundRect">
            <a:avLst>
              <a:gd name="adj" fmla="val 2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66750" y="3750000"/>
            <a:ext cx="500000" cy="5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Noto Sans CJK KR"/>
                <a:ea typeface="Noto Sans CJK KR"/>
              </a:rPr>
              <a:t>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16750" y="3800000"/>
            <a:ext cx="2400000" cy="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B1F33"/>
                </a:solidFill>
                <a:latin typeface="Noto Sans CJK KR"/>
                <a:ea typeface="Noto Sans CJK KR"/>
              </a:rPr>
              <a:t>문의 버튼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6750" y="4450000"/>
            <a:ext cx="3100000" cy="8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5B6874"/>
                </a:solidFill>
                <a:latin typeface="Noto Sans CJK KR"/>
                <a:ea typeface="Noto Sans CJK KR"/>
              </a:rPr>
              <a:t>버튼이 보이고, 누르면 연락 영역으로 간다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366750" y="3500000"/>
            <a:ext cx="3500000" cy="20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4566750" y="3750000"/>
            <a:ext cx="500000" cy="500000"/>
          </a:xfrm>
          <a:prstGeom prst="roundRect">
            <a:avLst>
              <a:gd name="adj" fmla="val 2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66750" y="3750000"/>
            <a:ext cx="500000" cy="5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Noto Sans CJK KR"/>
                <a:ea typeface="Noto Sans CJK KR"/>
              </a:rPr>
              <a:t>☐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16750" y="3800000"/>
            <a:ext cx="2400000" cy="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B1F33"/>
                </a:solidFill>
                <a:latin typeface="Noto Sans CJK KR"/>
                <a:ea typeface="Noto Sans CJK KR"/>
              </a:rPr>
              <a:t>모바일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66750" y="4450000"/>
            <a:ext cx="3100000" cy="8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5B6874"/>
                </a:solidFill>
                <a:latin typeface="Noto Sans CJK KR"/>
                <a:ea typeface="Noto Sans CJK KR"/>
              </a:rPr>
              <a:t>창을 좁혀도 글이 잘리지 않는다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66750" y="3500000"/>
            <a:ext cx="3500000" cy="20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8266750" y="3750000"/>
            <a:ext cx="500000" cy="500000"/>
          </a:xfrm>
          <a:prstGeom prst="roundRect">
            <a:avLst>
              <a:gd name="adj" fmla="val 2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266750" y="3750000"/>
            <a:ext cx="500000" cy="5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Noto Sans CJK KR"/>
                <a:ea typeface="Noto Sans CJK KR"/>
              </a:rPr>
              <a:t>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916750" y="3800000"/>
            <a:ext cx="2400000" cy="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B1F33"/>
                </a:solidFill>
                <a:latin typeface="Noto Sans CJK KR"/>
                <a:ea typeface="Noto Sans CJK KR"/>
              </a:rPr>
              <a:t>5초 테스트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66750" y="4450000"/>
            <a:ext cx="3100000" cy="8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5B6874"/>
                </a:solidFill>
                <a:latin typeface="Noto Sans CJK KR"/>
                <a:ea typeface="Noto Sans CJK KR"/>
              </a:rPr>
              <a:t>다른 사람에게 보여 5초 안에 목적을 말하게 한다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1강  기초공사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0" y="238125"/>
            <a:ext cx="2400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CB7A7"/>
                </a:solidFill>
                <a:latin typeface="Noto Sans CJK KR"/>
                <a:ea typeface="Noto Sans CJK KR"/>
              </a:rPr>
              <a:t>내용 보강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5625" y="590550"/>
            <a:ext cx="1000000" cy="2857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>
                <a:solidFill>
                  <a:srgbClr val="5B6874"/>
                </a:solidFill>
                <a:latin typeface="Noto Sans CJK KR"/>
                <a:ea typeface="Noto Sans CJK KR"/>
              </a:rPr>
              <a:t>27 / 28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2390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772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9154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7536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5918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6750" y="6496050"/>
            <a:ext cx="3200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권장 진행 5분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B6874"/>
                </a:solidFill>
                <a:latin typeface="Noto Sans CJK KR"/>
                <a:ea typeface="Noto Sans CJK KR"/>
              </a:rPr>
              <a:t>바이브코딩 5회 완성 과정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1F33"/>
                </a:solidFill>
                <a:latin typeface="Noto Sans CJK KR"/>
                <a:ea typeface="Noto Sans CJK KR"/>
              </a:rPr>
              <a:t>완성 시안 다시 보기</a:t>
            </a:r>
          </a:p>
        </p:txBody>
      </p:sp>
      <p:pic>
        <p:nvPicPr>
          <p:cNvPr id="14" name="Picture 13" descr="homepage_mo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1250000"/>
            <a:ext cx="7000000" cy="39375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000000" y="1300000"/>
            <a:ext cx="3400000" cy="11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00000" y="1300000"/>
            <a:ext cx="90000" cy="1100000"/>
          </a:xfrm>
          <a:prstGeom prst="rect">
            <a:avLst/>
          </a:prstGeom>
          <a:solidFill>
            <a:srgbClr val="2CB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00000" y="1500000"/>
            <a:ext cx="30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B1F33"/>
                </a:solidFill>
                <a:latin typeface="Noto Sans CJK KR"/>
                <a:ea typeface="Noto Sans CJK KR"/>
              </a:rPr>
              <a:t>첫눈에 목적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0000" y="1850000"/>
            <a:ext cx="3000000" cy="4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메인에서 ‘무엇을 하는 곳’인지 보입니다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00000" y="2550000"/>
            <a:ext cx="3400000" cy="11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00000" y="2550000"/>
            <a:ext cx="90000" cy="1100000"/>
          </a:xfrm>
          <a:prstGeom prst="rect">
            <a:avLst/>
          </a:prstGeom>
          <a:solidFill>
            <a:srgbClr val="2CB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00000" y="2750000"/>
            <a:ext cx="30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B1F33"/>
                </a:solidFill>
                <a:latin typeface="Noto Sans CJK KR"/>
                <a:ea typeface="Noto Sans CJK KR"/>
              </a:rPr>
              <a:t>짧은 소개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00000" y="3100000"/>
            <a:ext cx="3000000" cy="4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긴 글보다 한 줄·짧은 문단이 낫습니다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00000" y="3800000"/>
            <a:ext cx="3400000" cy="110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00000" y="3800000"/>
            <a:ext cx="90000" cy="1100000"/>
          </a:xfrm>
          <a:prstGeom prst="rect">
            <a:avLst/>
          </a:prstGeom>
          <a:solidFill>
            <a:srgbClr val="2CB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00000" y="4000000"/>
            <a:ext cx="30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B1F33"/>
                </a:solidFill>
                <a:latin typeface="Noto Sans CJK KR"/>
                <a:ea typeface="Noto Sans CJK KR"/>
              </a:rPr>
              <a:t>문의 유도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00000" y="4350000"/>
            <a:ext cx="3000000" cy="4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B6874"/>
                </a:solidFill>
                <a:latin typeface="Noto Sans CJK KR"/>
                <a:ea typeface="Noto Sans CJK KR"/>
              </a:rPr>
              <a:t>버튼이 다음 행동을 분명히 안내합니다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715B"/>
                </a:solidFill>
                <a:latin typeface="Noto Sans CJK KR"/>
                <a:ea typeface="Noto Sans CJK KR"/>
              </a:rPr>
              <a:t>1강  기초공사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0" y="238125"/>
            <a:ext cx="2400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CB7A7"/>
                </a:solidFill>
                <a:latin typeface="Noto Sans CJK KR"/>
                <a:ea typeface="Noto Sans CJK KR"/>
              </a:rPr>
              <a:t>내용 보강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5625" y="590550"/>
            <a:ext cx="1000000" cy="2857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>
                <a:solidFill>
                  <a:srgbClr val="9BB0C0"/>
                </a:solidFill>
                <a:latin typeface="Noto Sans CJK KR"/>
                <a:ea typeface="Noto Sans CJK KR"/>
              </a:rPr>
              <a:t>28 / 28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2390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772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9154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7536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591800" y="247650"/>
            <a:ext cx="746760" cy="57150"/>
          </a:xfrm>
          <a:prstGeom prst="roundRect">
            <a:avLst>
              <a:gd name="adj" fmla="val 50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6750" y="6496050"/>
            <a:ext cx="3200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9BB0C0"/>
                </a:solidFill>
                <a:latin typeface="Noto Sans CJK KR"/>
                <a:ea typeface="Noto Sans CJK KR"/>
              </a:rPr>
              <a:t>권장 진행 3분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9BB0C0"/>
                </a:solidFill>
                <a:latin typeface="Noto Sans CJK KR"/>
                <a:ea typeface="Noto Sans CJK KR"/>
              </a:rPr>
              <a:t>바이브코딩 5회 완성 과정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Noto Sans CJK KR"/>
                <a:ea typeface="Noto Sans CJK KR"/>
              </a:rPr>
              <a:t>보강 핵심 한눈에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6750" y="1250000"/>
            <a:ext cx="5300000" cy="950000"/>
          </a:xfrm>
          <a:prstGeom prst="roundRect">
            <a:avLst>
              <a:gd name="adj" fmla="val 12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6750" y="1430000"/>
            <a:ext cx="49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F715B"/>
                </a:solidFill>
                <a:latin typeface="Noto Sans CJK KR"/>
                <a:ea typeface="Noto Sans CJK KR"/>
              </a:rPr>
              <a:t>정의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6750" y="1750000"/>
            <a:ext cx="49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7F1E7"/>
                </a:solidFill>
                <a:latin typeface="Noto Sans CJK KR"/>
                <a:ea typeface="Noto Sans CJK KR"/>
              </a:rPr>
              <a:t>말로 의도 → AI 생성 → 사람 확인·수정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6750" y="1250000"/>
            <a:ext cx="5300000" cy="950000"/>
          </a:xfrm>
          <a:prstGeom prst="roundRect">
            <a:avLst>
              <a:gd name="adj" fmla="val 12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16750" y="1430000"/>
            <a:ext cx="49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F715B"/>
                </a:solidFill>
                <a:latin typeface="Noto Sans CJK KR"/>
                <a:ea typeface="Noto Sans CJK KR"/>
              </a:rPr>
              <a:t>도구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6750" y="1750000"/>
            <a:ext cx="49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7F1E7"/>
                </a:solidFill>
                <a:latin typeface="Noto Sans CJK KR"/>
                <a:ea typeface="Noto Sans CJK KR"/>
              </a:rPr>
              <a:t>Cursor(또는 수업 AI 도구) + 브라우저 미리보기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6750" y="2350000"/>
            <a:ext cx="5300000" cy="950000"/>
          </a:xfrm>
          <a:prstGeom prst="roundRect">
            <a:avLst>
              <a:gd name="adj" fmla="val 12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6750" y="2530000"/>
            <a:ext cx="49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F715B"/>
                </a:solidFill>
                <a:latin typeface="Noto Sans CJK KR"/>
                <a:ea typeface="Noto Sans CJK KR"/>
              </a:rPr>
              <a:t>구조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6750" y="2850000"/>
            <a:ext cx="49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7F1E7"/>
                </a:solidFill>
                <a:latin typeface="Noto Sans CJK KR"/>
                <a:ea typeface="Noto Sans CJK KR"/>
              </a:rPr>
              <a:t>index.html / styles.css / script.js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6750" y="2350000"/>
            <a:ext cx="5300000" cy="950000"/>
          </a:xfrm>
          <a:prstGeom prst="roundRect">
            <a:avLst>
              <a:gd name="adj" fmla="val 12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6750" y="2530000"/>
            <a:ext cx="49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F715B"/>
                </a:solidFill>
                <a:latin typeface="Noto Sans CJK KR"/>
                <a:ea typeface="Noto Sans CJK KR"/>
              </a:rPr>
              <a:t>요청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6750" y="2850000"/>
            <a:ext cx="49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7F1E7"/>
                </a:solidFill>
                <a:latin typeface="Noto Sans CJK KR"/>
                <a:ea typeface="Noto Sans CJK KR"/>
              </a:rPr>
              <a:t>복사용 전문 + 막연보다 구체 조건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66750" y="3450000"/>
            <a:ext cx="5300000" cy="950000"/>
          </a:xfrm>
          <a:prstGeom prst="roundRect">
            <a:avLst>
              <a:gd name="adj" fmla="val 12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6750" y="3630000"/>
            <a:ext cx="49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F715B"/>
                </a:solidFill>
                <a:latin typeface="Noto Sans CJK KR"/>
                <a:ea typeface="Noto Sans CJK KR"/>
              </a:rPr>
              <a:t>수정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6750" y="3950000"/>
            <a:ext cx="49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7F1E7"/>
                </a:solidFill>
                <a:latin typeface="Noto Sans CJK KR"/>
                <a:ea typeface="Noto Sans CJK KR"/>
              </a:rPr>
              <a:t>색만 / 문구만 / 동작만 — 한 번에 하나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16750" y="3450000"/>
            <a:ext cx="5300000" cy="950000"/>
          </a:xfrm>
          <a:prstGeom prst="roundRect">
            <a:avLst>
              <a:gd name="adj" fmla="val 12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6750" y="3630000"/>
            <a:ext cx="49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F715B"/>
                </a:solidFill>
                <a:latin typeface="Noto Sans CJK KR"/>
                <a:ea typeface="Noto Sans CJK KR"/>
              </a:rPr>
              <a:t>막힘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16750" y="3950000"/>
            <a:ext cx="49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7F1E7"/>
                </a:solidFill>
                <a:latin typeface="Noto Sans CJK KR"/>
                <a:ea typeface="Noto Sans CJK KR"/>
              </a:rPr>
              <a:t>하려던 일 · 일어난 일 · 오류 · 직전 변경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66750" y="4550000"/>
            <a:ext cx="5300000" cy="950000"/>
          </a:xfrm>
          <a:prstGeom prst="roundRect">
            <a:avLst>
              <a:gd name="adj" fmla="val 12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6750" y="4730000"/>
            <a:ext cx="49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F715B"/>
                </a:solidFill>
                <a:latin typeface="Noto Sans CJK KR"/>
                <a:ea typeface="Noto Sans CJK KR"/>
              </a:rPr>
              <a:t>주의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6750" y="5050000"/>
            <a:ext cx="49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7F1E7"/>
                </a:solidFill>
                <a:latin typeface="Noto Sans CJK KR"/>
                <a:ea typeface="Noto Sans CJK KR"/>
              </a:rPr>
              <a:t>과다 요청·비밀값·무검증 금지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16750" y="4550000"/>
            <a:ext cx="5300000" cy="950000"/>
          </a:xfrm>
          <a:prstGeom prst="roundRect">
            <a:avLst>
              <a:gd name="adj" fmla="val 12000"/>
            </a:avLst>
          </a:prstGeom>
          <a:solidFill>
            <a:srgbClr val="1734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16750" y="4730000"/>
            <a:ext cx="490000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F715B"/>
                </a:solidFill>
                <a:latin typeface="Noto Sans CJK KR"/>
                <a:ea typeface="Noto Sans CJK KR"/>
              </a:rPr>
              <a:t>완료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16750" y="5050000"/>
            <a:ext cx="4900000" cy="35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7F1E7"/>
                </a:solidFill>
                <a:latin typeface="Noto Sans CJK KR"/>
                <a:ea typeface="Noto Sans CJK KR"/>
              </a:rPr>
              <a:t>제목·소개·서비스3·문의·모바일·5초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1427</Words>
  <Application>Microsoft Office PowerPoint</Application>
  <DocSecurity>0</DocSecurity>
  <PresentationFormat>와이드스크린</PresentationFormat>
  <Paragraphs>232</Paragraphs>
  <Slides>16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9" baseType="lpstr">
      <vt:lpstr>Malgun Gothic</vt:lpstr>
      <vt:lpstr>Calibri</vt:lpstr>
      <vt:lpstr>ChatGPT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정만 조</cp:lastModifiedBy>
  <cp:revision>2</cp:revision>
  <dcterms:created xsi:type="dcterms:W3CDTF">2026-09-11T06:41:00Z</dcterms:created>
  <dcterms:modified xsi:type="dcterms:W3CDTF">2026-09-11T07:29:19Z</dcterms:modified>
</cp:coreProperties>
</file>