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72" r:id="rId7"/>
    <p:sldId id="273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4분</a:t>
            </a:r>
          </a:p>
          <a:p>
            <a:r>
              <a:t>강사용 메모: 표지 이미지의 집 공사 단계와 오늘 만들 웹 결과물을 연결해 소개합니다. 수강생에게 오늘의 부담을 낮추는 말로 시작합니다.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6분</a:t>
            </a:r>
          </a:p>
          <a:p>
            <a:r>
              <a:t>강사용 메모: 오늘 결과물을 먼저 보여주고, 수강생이 할 수 있게 되는 행동을 세 가지로 설명합니다.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7분</a:t>
            </a:r>
          </a:p>
          <a:p>
            <a:r>
              <a:t>강사용 메모: 전체 과정에서 오늘 수업의 위치를 설명합니다. 집을 한 번에 완성하지 않듯, 기능을 단계별로 완성한다는 원칙을 강조합니다.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5분</a:t>
            </a:r>
          </a:p>
          <a:p>
            <a:r>
              <a:t>강사용 메모: 수업 중 질문이 생기면 개인 실습 시간에서 함께 해결한다고 안내합니다. 도구 설치 문제는 수업 시작 전 점검하는 편이 좋습니다.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8분</a:t>
            </a:r>
          </a:p>
          <a:p>
            <a:r>
              <a:t>강사용 메모: 각 구역이 왜 필요한지 방문자의 질문과 연결해서 설명합니다.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10분</a:t>
            </a:r>
          </a:p>
          <a:p>
            <a:r>
              <a:t>강사용 메모: 다섯 요소를 칠판에 적고, 수강생이 각 요소에 한 문장씩 답하도록 합니다. 답을 합치면 첫 요청문이 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8분</a:t>
            </a:r>
          </a:p>
          <a:p>
            <a:r>
              <a:t>강사용 메모: 두 요청을 실제 도구에 입력했을 때 무엇이 달라질지 수강생에게 먼저 질문합니다.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10분</a:t>
            </a:r>
          </a:p>
          <a:p>
            <a:r>
              <a:t>강사용 메모: 완성본을 빠르게 만드는 모습보다, 작은 요청과 확인을 반복하는 모습을 보여줍니다. 시연 중 화면을 자주 확대합니다.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15분</a:t>
            </a:r>
          </a:p>
          <a:p>
            <a:r>
              <a:t>강사용 메모: 화면을 함께 맞추는 실습입니다. 빠른 수강생에게는 개인화 과제를 주고, 늦은 수강생은 필수 단계만 완료하게 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15분</a:t>
            </a:r>
          </a:p>
          <a:p>
            <a:r>
              <a:t>강사용 메모: 화면을 함께 맞추는 실습입니다. 빠른 수강생에게는 개인화 과제를 주고, 늦은 수강생은 필수 단계만 완료하게 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5분</a:t>
            </a:r>
          </a:p>
          <a:p>
            <a:r>
              <a:t>강사용 메모: 휴식 전에 모두 저장했는지 확인합니다. 강사는 이 시간에 설치 또는 화면 문제가 있는 수강생을 빠르게 돕습니다.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8분</a:t>
            </a:r>
          </a:p>
          <a:p>
            <a:r>
              <a:t>강사용 메모: 시안은 정답이 아니라 목표 화면입니다. 수강생이 자기 주제에 맞게 사진과 문구를 바꾸도록 안내합니다.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7분</a:t>
            </a:r>
          </a:p>
          <a:p>
            <a:r>
              <a:t>강사용 메모: 수강생이 자기 화면을 직접 보면서 하나씩 확인하게 합니다. 모든 항목을 고치기보다 핵심 흐름에 영향을 주는 문제부터 다룹니다.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5분</a:t>
            </a:r>
          </a:p>
          <a:p>
            <a:r>
              <a:t>강사용 메모: 오류 화면을 숨기지 않고 그대로 보여주는 습관을 강조합니다. AI에게 보낼 문장을 수강생과 함께 한 번 작성합니다.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5분</a:t>
            </a:r>
          </a:p>
          <a:p>
            <a:r>
              <a:t>강사용 메모: 강사는 순회하며 한 사람에게 한 가지 핵심 조언만 제공합니다. 완성 속도보다 핵심 흐름이 끝까지 작동하는지 확인합니다.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진행 시간: 2분</a:t>
            </a:r>
          </a:p>
          <a:p>
            <a:r>
              <a:t>강사용 메모: 과제를 읽고 저장 위치를 다시 확인합니다. 마지막 강의라면 공개 주소를 서로 교환하고 이후 개선 계획을 한 줄씩 말하게 합니다.</a:t>
            </a:r>
          </a:p>
          <a:p>
            <a:r>
              <a:t>시각 자료 안내: 이미지가 있는 경우 교육용으로 생성한 AI 이미지이며 실제 수업이나 실제 서비스의 기록 사진이 아닙니다.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D3895C7-103D-4E46-88D8-924B63096881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409575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바이브코딩 2강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1051E07-E23B-48E9-A4A0-01DCD44F1CD0}"/>
              </a:ext>
            </a:extLst>
          </p:cNvPr>
          <p:cNvSpPr>
            <a:spLocks noGrp="1"/>
          </p:cNvSpPr>
          <p:nvPr/>
        </p:nvSpPr>
        <p:spPr>
          <a:xfrm>
            <a:off x="685800" y="1695450"/>
            <a:ext cx="4857750" cy="1428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3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3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구조와</a:t>
            </a:r>
            <a:r>
              <a:rPr sz="435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endParaRPr lang="en-US" sz="4350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pPr>
              <a:defRPr sz="43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3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인테리어</a:t>
            </a:r>
            <a:r>
              <a:rPr sz="435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43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설계</a:t>
            </a:r>
            <a:endParaRPr sz="4350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118F15A-18C4-4002-BB9E-1B624AC8D64A}"/>
              </a:ext>
            </a:extLst>
          </p:cNvPr>
          <p:cNvSpPr>
            <a:spLocks noGrp="1"/>
          </p:cNvSpPr>
          <p:nvPr/>
        </p:nvSpPr>
        <p:spPr>
          <a:xfrm>
            <a:off x="714375" y="3238500"/>
            <a:ext cx="4095750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 dirty="0" err="1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보기</a:t>
            </a:r>
            <a:r>
              <a:rPr sz="1800" b="0" dirty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00" b="0" dirty="0" err="1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좋은</a:t>
            </a:r>
            <a:r>
              <a:rPr sz="1800" b="0" dirty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00" b="0" dirty="0" err="1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홈페이지</a:t>
            </a:r>
            <a:r>
              <a:rPr sz="1800" b="0" dirty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00" b="0" dirty="0" err="1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구성과</a:t>
            </a:r>
            <a:r>
              <a:rPr sz="1800" b="0" dirty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00" b="0" dirty="0" err="1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디자인</a:t>
            </a:r>
            <a:endParaRPr sz="1800" b="0" dirty="0">
              <a:solidFill>
                <a:srgbClr val="F7F1E7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79CCDDC-DDC4-4068-B5A2-2B4B826FA3F8}"/>
              </a:ext>
            </a:extLst>
          </p:cNvPr>
          <p:cNvSpPr>
            <a:spLocks noGrp="1"/>
          </p:cNvSpPr>
          <p:nvPr/>
        </p:nvSpPr>
        <p:spPr>
          <a:xfrm>
            <a:off x="714375" y="4257675"/>
            <a:ext cx="2476500" cy="47625"/>
          </a:xfrm>
          <a:prstGeom prst="roundRect">
            <a:avLst>
              <a:gd name="adj" fmla="val 4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DBC42CD-63E0-4C77-9772-2F96464C7E43}"/>
              </a:ext>
            </a:extLst>
          </p:cNvPr>
          <p:cNvSpPr>
            <a:spLocks noGrp="1"/>
          </p:cNvSpPr>
          <p:nvPr/>
        </p:nvSpPr>
        <p:spPr>
          <a:xfrm>
            <a:off x="714375" y="4514850"/>
            <a:ext cx="48577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홈페이지</a:t>
            </a:r>
            <a:r>
              <a:rPr sz="165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만들기는</a:t>
            </a:r>
            <a:r>
              <a:rPr sz="165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집 </a:t>
            </a:r>
            <a:r>
              <a:rPr sz="16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짓기와</a:t>
            </a:r>
            <a:r>
              <a:rPr sz="165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같습니다</a:t>
            </a:r>
            <a:endParaRPr sz="1650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17065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D382F8CB-5A99-4922-B765-1BD01083BC82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오늘 도착할 곳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3D58E53-EE34-44C4-B28D-13B9429BCA06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2강  골조와 인테리어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9607294-4F01-4ED1-B460-553E2B2A198F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02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2E0E30CF-EEF6-4EA7-80DA-9BC7DF060705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A6A274E-EE8D-457F-A3B2-553DA08BA335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AF977136-3B3B-4CB3-9E92-0EA56ABA0BD5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22CEDAB6-86EF-4FEE-A58F-219E6929A6CB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8353AD4-CC8D-442A-B3D5-A64D0C9F1235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6F4C97D-A346-4CC8-AB62-C573FC0ADE0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5334000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오늘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수업이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끝나면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방문자가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길을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br>
              <a:rPr lang="en-US"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</a:b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잃지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않는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홈페이지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구조와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일관된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br>
              <a:rPr lang="en-US"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</a:b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디자인을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만들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수 </a:t>
            </a:r>
            <a:r>
              <a:rPr sz="232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있습니다</a:t>
            </a:r>
            <a:r>
              <a:rPr sz="232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A00A8F1F-2CF0-4AF4-8B2E-C9301EABBDE4}"/>
              </a:ext>
            </a:extLst>
          </p:cNvPr>
          <p:cNvSpPr>
            <a:spLocks noGrp="1"/>
          </p:cNvSpPr>
          <p:nvPr/>
        </p:nvSpPr>
        <p:spPr>
          <a:xfrm>
            <a:off x="714375" y="29908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9F58F2C-3E05-4961-B6FD-87A498C2EE51}"/>
              </a:ext>
            </a:extLst>
          </p:cNvPr>
          <p:cNvSpPr>
            <a:spLocks noGrp="1"/>
          </p:cNvSpPr>
          <p:nvPr/>
        </p:nvSpPr>
        <p:spPr>
          <a:xfrm>
            <a:off x="1019175" y="2914650"/>
            <a:ext cx="502920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방문자와</a:t>
            </a:r>
            <a:r>
              <a:rPr sz="1725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목적을</a:t>
            </a:r>
            <a:r>
              <a:rPr sz="1725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먼저</a:t>
            </a:r>
            <a:r>
              <a:rPr sz="1725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정하기</a:t>
            </a:r>
            <a:endParaRPr sz="1725" b="0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1A4EA9D7-A768-4F09-B421-8AB4B976A590}"/>
              </a:ext>
            </a:extLst>
          </p:cNvPr>
          <p:cNvSpPr>
            <a:spLocks noGrp="1"/>
          </p:cNvSpPr>
          <p:nvPr/>
        </p:nvSpPr>
        <p:spPr>
          <a:xfrm>
            <a:off x="714375" y="37147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0F89E68-4AB2-439C-B2E2-AA4660412455}"/>
              </a:ext>
            </a:extLst>
          </p:cNvPr>
          <p:cNvSpPr>
            <a:spLocks noGrp="1"/>
          </p:cNvSpPr>
          <p:nvPr/>
        </p:nvSpPr>
        <p:spPr>
          <a:xfrm>
            <a:off x="1019175" y="3638550"/>
            <a:ext cx="502920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페이지</a:t>
            </a:r>
            <a:r>
              <a:rPr sz="1725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구역을</a:t>
            </a:r>
            <a:r>
              <a:rPr sz="1725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순서대로</a:t>
            </a:r>
            <a:r>
              <a:rPr sz="1725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배치하기</a:t>
            </a:r>
            <a:endParaRPr sz="1725" b="0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203B0532-58D9-4AAB-B9E1-7E12F02C7A77}"/>
              </a:ext>
            </a:extLst>
          </p:cNvPr>
          <p:cNvSpPr>
            <a:spLocks noGrp="1"/>
          </p:cNvSpPr>
          <p:nvPr/>
        </p:nvSpPr>
        <p:spPr>
          <a:xfrm>
            <a:off x="714375" y="44386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C80B93E-0020-4677-818C-633B47320D10}"/>
              </a:ext>
            </a:extLst>
          </p:cNvPr>
          <p:cNvSpPr>
            <a:spLocks noGrp="1"/>
          </p:cNvSpPr>
          <p:nvPr/>
        </p:nvSpPr>
        <p:spPr>
          <a:xfrm>
            <a:off x="1019175" y="4362450"/>
            <a:ext cx="502920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색상</a:t>
            </a:r>
            <a:r>
              <a:rPr sz="1725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725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글꼴</a:t>
            </a:r>
            <a:r>
              <a:rPr sz="1725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725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여백을</a:t>
            </a:r>
            <a:r>
              <a:rPr sz="1725" b="0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0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통일하기</a:t>
            </a:r>
            <a:endParaRPr sz="1725" b="0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/>
          <a:srcRect l="20734" r="20734"/>
          <a:stretch>
            <a:fillRect/>
          </a:stretch>
        </p:blipFill>
        <p:spPr>
          <a:xfrm>
            <a:off x="6572250" y="1238250"/>
            <a:ext cx="4953000" cy="4762500"/>
          </a:xfrm>
          <a:prstGeom prst="roundRect">
            <a:avLst>
              <a:gd name="adj" fmla="val 4800"/>
            </a:avLst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BA141819-14EF-48F3-A3A9-B486BF87569D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238C707-078D-4804-882C-9B333930CC4F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6분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ABE7D8B-1553-44FB-8E2F-2AC942BE7E1B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327008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BE825C75-C304-42BA-88C4-B6392C30A255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다섯 번의 집 짓기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74CD271-5ED0-47BF-B663-A04BB42045BD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2강  골조와 인테리어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EC66F97-0B14-4FB6-B93E-2B930D8BBCA7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03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B017A3F3-2F85-446E-B779-6593C7AEDC25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8F42A61-1707-43D5-A1C9-7B1801DF7C9F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48C9E5F0-BC85-4D0A-B4D2-CCFDD8959307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0FEF112B-37DA-4FD9-891A-90A340697FAC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8D65AF0-2B45-4E76-9769-20C1F947AAC5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4D195F78-E8B8-4793-8ACB-9076525932C6}"/>
              </a:ext>
            </a:extLst>
          </p:cNvPr>
          <p:cNvSpPr>
            <a:spLocks noGrp="1"/>
          </p:cNvSpPr>
          <p:nvPr/>
        </p:nvSpPr>
        <p:spPr>
          <a:xfrm>
            <a:off x="6667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F7F1E7"/>
          </a:solidFill>
          <a:ln w="9525">
            <a:solidFill>
              <a:srgbClr val="E8E1D6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2786131-47C0-4F0B-B202-D33B22D2E757}"/>
              </a:ext>
            </a:extLst>
          </p:cNvPr>
          <p:cNvSpPr>
            <a:spLocks noGrp="1"/>
          </p:cNvSpPr>
          <p:nvPr/>
        </p:nvSpPr>
        <p:spPr>
          <a:xfrm>
            <a:off x="857250" y="2286000"/>
            <a:ext cx="1571625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1  기초공사</a:t>
            </a:r>
          </a:p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첫 홈페이지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24334685-5141-4CF8-BE92-69D3C1DD90EF}"/>
              </a:ext>
            </a:extLst>
          </p:cNvPr>
          <p:cNvSpPr>
            <a:spLocks noGrp="1"/>
          </p:cNvSpPr>
          <p:nvPr/>
        </p:nvSpPr>
        <p:spPr>
          <a:xfrm>
            <a:off x="857250" y="3667125"/>
            <a:ext cx="800100" cy="762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51F6E5CA-9B9B-4BEE-834B-6876445B2BB3}"/>
              </a:ext>
            </a:extLst>
          </p:cNvPr>
          <p:cNvSpPr>
            <a:spLocks noGrp="1"/>
          </p:cNvSpPr>
          <p:nvPr/>
        </p:nvSpPr>
        <p:spPr>
          <a:xfrm>
            <a:off x="28765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0B1F33"/>
          </a:solidFill>
          <a:ln w="9525">
            <a:solidFill>
              <a:srgbClr val="0B1F33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2BF6D0F-DCC5-40A2-82EA-948681173C69}"/>
              </a:ext>
            </a:extLst>
          </p:cNvPr>
          <p:cNvSpPr>
            <a:spLocks noGrp="1"/>
          </p:cNvSpPr>
          <p:nvPr/>
        </p:nvSpPr>
        <p:spPr>
          <a:xfrm>
            <a:off x="2876550" y="2286000"/>
            <a:ext cx="1952625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  </a:t>
            </a:r>
            <a:r>
              <a:rPr sz="16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골조·인테리어</a:t>
            </a:r>
            <a:endParaRPr sz="1650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구조와</a:t>
            </a:r>
            <a:r>
              <a:rPr sz="165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65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디자인</a:t>
            </a:r>
            <a:endParaRPr sz="1650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142E338B-A2AD-41F0-A765-B44292BD49E5}"/>
              </a:ext>
            </a:extLst>
          </p:cNvPr>
          <p:cNvSpPr>
            <a:spLocks noGrp="1"/>
          </p:cNvSpPr>
          <p:nvPr/>
        </p:nvSpPr>
        <p:spPr>
          <a:xfrm>
            <a:off x="3067050" y="3667125"/>
            <a:ext cx="1571625" cy="762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E523CD87-4FD9-4EBB-AE31-22A89EBED7A0}"/>
              </a:ext>
            </a:extLst>
          </p:cNvPr>
          <p:cNvSpPr>
            <a:spLocks noGrp="1"/>
          </p:cNvSpPr>
          <p:nvPr/>
        </p:nvSpPr>
        <p:spPr>
          <a:xfrm>
            <a:off x="50863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F7F1E7"/>
          </a:solidFill>
          <a:ln w="9525">
            <a:solidFill>
              <a:srgbClr val="E8E1D6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38FCF56-9523-4C79-A748-40708A5694CF}"/>
              </a:ext>
            </a:extLst>
          </p:cNvPr>
          <p:cNvSpPr>
            <a:spLocks noGrp="1"/>
          </p:cNvSpPr>
          <p:nvPr/>
        </p:nvSpPr>
        <p:spPr>
          <a:xfrm>
            <a:off x="5276850" y="2286000"/>
            <a:ext cx="1571625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3  전기·설비</a:t>
            </a:r>
          </a:p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버튼과 폼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EB84AD4A-4E86-4F64-B95A-A51C03B95046}"/>
              </a:ext>
            </a:extLst>
          </p:cNvPr>
          <p:cNvSpPr>
            <a:spLocks noGrp="1"/>
          </p:cNvSpPr>
          <p:nvPr/>
        </p:nvSpPr>
        <p:spPr>
          <a:xfrm>
            <a:off x="5276850" y="3667125"/>
            <a:ext cx="800100" cy="762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4F1B01C1-86C4-4402-BA46-04145DB7CA48}"/>
              </a:ext>
            </a:extLst>
          </p:cNvPr>
          <p:cNvSpPr>
            <a:spLocks noGrp="1"/>
          </p:cNvSpPr>
          <p:nvPr/>
        </p:nvSpPr>
        <p:spPr>
          <a:xfrm>
            <a:off x="72961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F7F1E7"/>
          </a:solidFill>
          <a:ln w="9525">
            <a:solidFill>
              <a:srgbClr val="E8E1D6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DF60A33-B594-4E23-9803-9B0E1F220777}"/>
              </a:ext>
            </a:extLst>
          </p:cNvPr>
          <p:cNvSpPr>
            <a:spLocks noGrp="1"/>
          </p:cNvSpPr>
          <p:nvPr/>
        </p:nvSpPr>
        <p:spPr>
          <a:xfrm>
            <a:off x="7486650" y="2286000"/>
            <a:ext cx="1571625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4  점검·보수</a:t>
            </a:r>
          </a:p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저장과 오류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06E367FC-1242-4986-9E6C-ECBEE95AF51C}"/>
              </a:ext>
            </a:extLst>
          </p:cNvPr>
          <p:cNvSpPr>
            <a:spLocks noGrp="1"/>
          </p:cNvSpPr>
          <p:nvPr/>
        </p:nvSpPr>
        <p:spPr>
          <a:xfrm>
            <a:off x="7486650" y="3667125"/>
            <a:ext cx="800100" cy="762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5F6674F9-2E21-46D8-BFAA-42AE84EA7987}"/>
              </a:ext>
            </a:extLst>
          </p:cNvPr>
          <p:cNvSpPr>
            <a:spLocks noGrp="1"/>
          </p:cNvSpPr>
          <p:nvPr/>
        </p:nvSpPr>
        <p:spPr>
          <a:xfrm>
            <a:off x="9505950" y="1905000"/>
            <a:ext cx="1952625" cy="2381250"/>
          </a:xfrm>
          <a:prstGeom prst="roundRect">
            <a:avLst>
              <a:gd name="adj" fmla="val 8780"/>
            </a:avLst>
          </a:prstGeom>
          <a:solidFill>
            <a:srgbClr val="F7F1E7"/>
          </a:solidFill>
          <a:ln w="9525">
            <a:solidFill>
              <a:srgbClr val="E8E1D6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DACE3B7-9F13-4513-96D8-65718CB656D0}"/>
              </a:ext>
            </a:extLst>
          </p:cNvPr>
          <p:cNvSpPr>
            <a:spLocks noGrp="1"/>
          </p:cNvSpPr>
          <p:nvPr/>
        </p:nvSpPr>
        <p:spPr>
          <a:xfrm>
            <a:off x="9696450" y="2286000"/>
            <a:ext cx="1571625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5  준공·입주</a:t>
            </a:r>
          </a:p>
          <a:p>
            <a:pPr algn="ctr">
              <a:def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배포와 발표</a:t>
            </a: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F8E4DB21-4688-4305-A96C-3A26C1F37976}"/>
              </a:ext>
            </a:extLst>
          </p:cNvPr>
          <p:cNvSpPr>
            <a:spLocks noGrp="1"/>
          </p:cNvSpPr>
          <p:nvPr/>
        </p:nvSpPr>
        <p:spPr>
          <a:xfrm>
            <a:off x="9696450" y="3667125"/>
            <a:ext cx="800100" cy="762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0DD8DDF-7B68-4F5B-B117-4D35BEC27AD9}"/>
              </a:ext>
            </a:extLst>
          </p:cNvPr>
          <p:cNvSpPr>
            <a:spLocks noGrp="1"/>
          </p:cNvSpPr>
          <p:nvPr/>
        </p:nvSpPr>
        <p:spPr>
          <a:xfrm>
            <a:off x="666750" y="4857750"/>
            <a:ext cx="108585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오늘의 공정: 골조와 인테리어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F5B51339-78DF-4967-AD0C-FAD6B97C25DE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2D5FCD3-E2F0-4606-A681-BF5692D50D49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7분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0FFDF1D-7460-4E8B-83D2-33B15B42AFFE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466984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>
            <a:extLst>
              <a:ext uri="{FF2B5EF4-FFF2-40B4-BE49-F238E27FC236}">
                <a16:creationId xmlns:a16="http://schemas.microsoft.com/office/drawing/2014/main" id="{E8F4F3A3-D94F-4F10-B0D2-060E47C5AEBC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120분 수업 흐름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22AA726-483B-4FC7-910A-5B6923DE9785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2강  골조와 인테리어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0FF4845-4147-4FFE-A339-4216020F4D64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04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E29751D2-D705-4A00-9EA0-E4CBBF3A5511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9164086-9C9A-432B-9F6D-A7D52295B96A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7684221-E7E6-4CE3-8125-458D25047AAC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85DED5B-F8AF-44E2-87A9-D21568910B0A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97B9F237-5186-4DB7-9A8D-78B7591E46FC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81D2C7D-5013-4269-BAFE-CD7405B9CF76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2286000" cy="1047750"/>
          </a:xfrm>
          <a:prstGeom prst="roundRect">
            <a:avLst>
              <a:gd name="adj" fmla="val 12727"/>
            </a:avLst>
          </a:prstGeom>
          <a:solidFill>
            <a:srgbClr val="0B1F33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06766BA-3C8D-4BBB-B3B2-9E9E746D421B}"/>
              </a:ext>
            </a:extLst>
          </p:cNvPr>
          <p:cNvSpPr>
            <a:spLocks noGrp="1"/>
          </p:cNvSpPr>
          <p:nvPr/>
        </p:nvSpPr>
        <p:spPr>
          <a:xfrm>
            <a:off x="819150" y="2266950"/>
            <a:ext cx="19812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개념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44B2730-01B7-48A1-95DC-0E3A52D13F24}"/>
              </a:ext>
            </a:extLst>
          </p:cNvPr>
          <p:cNvSpPr>
            <a:spLocks noGrp="1"/>
          </p:cNvSpPr>
          <p:nvPr/>
        </p:nvSpPr>
        <p:spPr>
          <a:xfrm>
            <a:off x="819150" y="2657475"/>
            <a:ext cx="19812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30분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EC0E9DA0-BBFB-4CA7-BC50-129545282225}"/>
              </a:ext>
            </a:extLst>
          </p:cNvPr>
          <p:cNvSpPr>
            <a:spLocks noGrp="1"/>
          </p:cNvSpPr>
          <p:nvPr/>
        </p:nvSpPr>
        <p:spPr>
          <a:xfrm>
            <a:off x="3048000" y="2095500"/>
            <a:ext cx="2000250" cy="1047750"/>
          </a:xfrm>
          <a:prstGeom prst="roundRect">
            <a:avLst>
              <a:gd name="adj" fmla="val 12727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857396B-AF0B-452A-90FC-6CA79CD4DD1F}"/>
              </a:ext>
            </a:extLst>
          </p:cNvPr>
          <p:cNvSpPr>
            <a:spLocks noGrp="1"/>
          </p:cNvSpPr>
          <p:nvPr/>
        </p:nvSpPr>
        <p:spPr>
          <a:xfrm>
            <a:off x="3200400" y="2266950"/>
            <a:ext cx="16954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시연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4F9F3DA-39FB-48D6-A865-54E1AAE7B7B1}"/>
              </a:ext>
            </a:extLst>
          </p:cNvPr>
          <p:cNvSpPr>
            <a:spLocks noGrp="1"/>
          </p:cNvSpPr>
          <p:nvPr/>
        </p:nvSpPr>
        <p:spPr>
          <a:xfrm>
            <a:off x="3200400" y="2657475"/>
            <a:ext cx="16954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25분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E6914687-123C-4AF5-B141-D1345CC802CF}"/>
              </a:ext>
            </a:extLst>
          </p:cNvPr>
          <p:cNvSpPr>
            <a:spLocks noGrp="1"/>
          </p:cNvSpPr>
          <p:nvPr/>
        </p:nvSpPr>
        <p:spPr>
          <a:xfrm>
            <a:off x="5143500" y="2095500"/>
            <a:ext cx="2476500" cy="1047750"/>
          </a:xfrm>
          <a:prstGeom prst="roundRect">
            <a:avLst>
              <a:gd name="adj" fmla="val 12727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FFD8BF8-12D6-4D8E-9E8C-A021653851D7}"/>
              </a:ext>
            </a:extLst>
          </p:cNvPr>
          <p:cNvSpPr>
            <a:spLocks noGrp="1"/>
          </p:cNvSpPr>
          <p:nvPr/>
        </p:nvSpPr>
        <p:spPr>
          <a:xfrm>
            <a:off x="5295900" y="2266950"/>
            <a:ext cx="21717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따라 하기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FBDEEB5-1465-4887-BAE3-FC004CB647CE}"/>
              </a:ext>
            </a:extLst>
          </p:cNvPr>
          <p:cNvSpPr>
            <a:spLocks noGrp="1"/>
          </p:cNvSpPr>
          <p:nvPr/>
        </p:nvSpPr>
        <p:spPr>
          <a:xfrm>
            <a:off x="5295900" y="2657475"/>
            <a:ext cx="21717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35분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CABD41AF-B9E7-450C-83D6-C061842BEB76}"/>
              </a:ext>
            </a:extLst>
          </p:cNvPr>
          <p:cNvSpPr>
            <a:spLocks noGrp="1"/>
          </p:cNvSpPr>
          <p:nvPr/>
        </p:nvSpPr>
        <p:spPr>
          <a:xfrm>
            <a:off x="7715250" y="2095500"/>
            <a:ext cx="2000250" cy="1047750"/>
          </a:xfrm>
          <a:prstGeom prst="roundRect">
            <a:avLst>
              <a:gd name="adj" fmla="val 12727"/>
            </a:avLst>
          </a:prstGeom>
          <a:solidFill>
            <a:srgbClr val="F2C14E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974FADC-510F-4F28-BA02-94D6AF3B3DF0}"/>
              </a:ext>
            </a:extLst>
          </p:cNvPr>
          <p:cNvSpPr>
            <a:spLocks noGrp="1"/>
          </p:cNvSpPr>
          <p:nvPr/>
        </p:nvSpPr>
        <p:spPr>
          <a:xfrm>
            <a:off x="7867650" y="2266950"/>
            <a:ext cx="16954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개인 실습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55164A9-BAEB-4BB9-9E3B-E2127EBF697F}"/>
              </a:ext>
            </a:extLst>
          </p:cNvPr>
          <p:cNvSpPr>
            <a:spLocks noGrp="1"/>
          </p:cNvSpPr>
          <p:nvPr/>
        </p:nvSpPr>
        <p:spPr>
          <a:xfrm>
            <a:off x="7867650" y="2657475"/>
            <a:ext cx="16954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20분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C36EB621-1DE8-4CFD-81B5-8FDC0C1DDD8C}"/>
              </a:ext>
            </a:extLst>
          </p:cNvPr>
          <p:cNvSpPr>
            <a:spLocks noGrp="1"/>
          </p:cNvSpPr>
          <p:nvPr/>
        </p:nvSpPr>
        <p:spPr>
          <a:xfrm>
            <a:off x="9810750" y="2095500"/>
            <a:ext cx="1619250" cy="1047750"/>
          </a:xfrm>
          <a:prstGeom prst="roundRect">
            <a:avLst>
              <a:gd name="adj" fmla="val 12727"/>
            </a:avLst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C1AD7FA-6E77-42A4-A72F-02BE0E9967DE}"/>
              </a:ext>
            </a:extLst>
          </p:cNvPr>
          <p:cNvSpPr>
            <a:spLocks noGrp="1"/>
          </p:cNvSpPr>
          <p:nvPr/>
        </p:nvSpPr>
        <p:spPr>
          <a:xfrm>
            <a:off x="9963150" y="2266950"/>
            <a:ext cx="131445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정리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D415D2A-4F0D-4738-B4A6-DD3C1FC5D7BA}"/>
              </a:ext>
            </a:extLst>
          </p:cNvPr>
          <p:cNvSpPr>
            <a:spLocks noGrp="1"/>
          </p:cNvSpPr>
          <p:nvPr/>
        </p:nvSpPr>
        <p:spPr>
          <a:xfrm>
            <a:off x="9963150" y="2657475"/>
            <a:ext cx="13144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10분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43103C63-D732-4980-ABE1-86207AED07C2}"/>
              </a:ext>
            </a:extLst>
          </p:cNvPr>
          <p:cNvSpPr>
            <a:spLocks noGrp="1"/>
          </p:cNvSpPr>
          <p:nvPr/>
        </p:nvSpPr>
        <p:spPr>
          <a:xfrm>
            <a:off x="666750" y="3714750"/>
            <a:ext cx="10858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3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설명 10분 안팎과 실습 15분 안팎을 번갈아 진행합니다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B8148EE-D773-4D8B-AF1F-D1F204740FD7}"/>
              </a:ext>
            </a:extLst>
          </p:cNvPr>
          <p:cNvSpPr>
            <a:spLocks noGrp="1"/>
          </p:cNvSpPr>
          <p:nvPr/>
        </p:nvSpPr>
        <p:spPr>
          <a:xfrm>
            <a:off x="666750" y="4572000"/>
            <a:ext cx="10858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72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수강생 화면을 확인하는 시간이 수업 속도를 결정합니다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0975D644-9066-44D7-B47D-1B7EE628FB51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EF51DF4-B285-4757-9DAA-DFB73806E4F8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5분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A9B83A4D-1610-46DD-906E-AFDF9BAF64F7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519658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2AB37701-BCBA-4D7A-B6B6-1E4416921BEF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홈페이지의 기본 공간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C652CB0-E0DB-4BFF-ADC6-55BD3CBC559E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2강  골조와 인테리어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4FB4303-2798-4809-BAF9-D13C8E8C8E23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05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C1AEA473-DE1B-4CFD-BE82-75B02414CE2C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F37F338C-B1F4-42DA-9EAB-A216029EF71D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37087A73-38C8-4CF7-885D-EA4FA29E7DA2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660A40AF-0C20-4F00-A7A0-32E4A77185C0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D6E5270-25EC-415F-9BF8-5F8448E4F26C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1A1935AB-BB55-498D-AA4C-F721B3648373}"/>
              </a:ext>
            </a:extLst>
          </p:cNvPr>
          <p:cNvSpPr>
            <a:spLocks noGrp="1"/>
          </p:cNvSpPr>
          <p:nvPr/>
        </p:nvSpPr>
        <p:spPr>
          <a:xfrm>
            <a:off x="904875" y="17049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A2200DB-60F4-4583-BCC0-03FC1D14DE45}"/>
              </a:ext>
            </a:extLst>
          </p:cNvPr>
          <p:cNvSpPr>
            <a:spLocks noGrp="1"/>
          </p:cNvSpPr>
          <p:nvPr/>
        </p:nvSpPr>
        <p:spPr>
          <a:xfrm>
            <a:off x="1209675" y="1628775"/>
            <a:ext cx="9696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현관: 첫 화면과 핵심 문장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4481C195-7298-448A-8948-928B3378AE0B}"/>
              </a:ext>
            </a:extLst>
          </p:cNvPr>
          <p:cNvSpPr>
            <a:spLocks noGrp="1"/>
          </p:cNvSpPr>
          <p:nvPr/>
        </p:nvSpPr>
        <p:spPr>
          <a:xfrm>
            <a:off x="904875" y="270510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B55A20B-8833-490E-84B0-A42B0AAE33B0}"/>
              </a:ext>
            </a:extLst>
          </p:cNvPr>
          <p:cNvSpPr>
            <a:spLocks noGrp="1"/>
          </p:cNvSpPr>
          <p:nvPr/>
        </p:nvSpPr>
        <p:spPr>
          <a:xfrm>
            <a:off x="1209675" y="2628900"/>
            <a:ext cx="9696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거실: 서비스와 대표 콘텐츠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A826A725-2904-4AD8-956F-9C8228D64656}"/>
              </a:ext>
            </a:extLst>
          </p:cNvPr>
          <p:cNvSpPr>
            <a:spLocks noGrp="1"/>
          </p:cNvSpPr>
          <p:nvPr/>
        </p:nvSpPr>
        <p:spPr>
          <a:xfrm>
            <a:off x="904875" y="370522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76CABDE-2A2C-4020-B8AF-FFF9ED6DD8A6}"/>
              </a:ext>
            </a:extLst>
          </p:cNvPr>
          <p:cNvSpPr>
            <a:spLocks noGrp="1"/>
          </p:cNvSpPr>
          <p:nvPr/>
        </p:nvSpPr>
        <p:spPr>
          <a:xfrm>
            <a:off x="1209675" y="3629025"/>
            <a:ext cx="9696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안내판: 후기, 위치, 문의 방법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2AF4D924-E9D1-488F-ADA1-37B4FFCCB0BE}"/>
              </a:ext>
            </a:extLst>
          </p:cNvPr>
          <p:cNvSpPr>
            <a:spLocks noGrp="1"/>
          </p:cNvSpPr>
          <p:nvPr/>
        </p:nvSpPr>
        <p:spPr>
          <a:xfrm>
            <a:off x="904875" y="4762500"/>
            <a:ext cx="9906000" cy="857250"/>
          </a:xfrm>
          <a:prstGeom prst="roundRect">
            <a:avLst>
              <a:gd name="adj" fmla="val 17778"/>
            </a:avLst>
          </a:prstGeom>
          <a:solidFill>
            <a:srgbClr val="DDF3EE"/>
          </a:solidFill>
          <a:ln w="0">
            <a:noFill/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F84F9FC-4491-482A-88C1-4A19518B4CFA}"/>
              </a:ext>
            </a:extLst>
          </p:cNvPr>
          <p:cNvSpPr>
            <a:spLocks noGrp="1"/>
          </p:cNvSpPr>
          <p:nvPr/>
        </p:nvSpPr>
        <p:spPr>
          <a:xfrm>
            <a:off x="1190625" y="4953000"/>
            <a:ext cx="93345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각 구역이 왜 필요한지 방문자의 질문과 연결해서 설명합니다.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30F117B-2C5F-42E8-BD63-4249E1C72472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FA3DE10-3906-4735-A632-F32D7D9192D9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8분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E9281AA-1CDB-4121-9972-62C7964726DF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663132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FA3ABA2-606F-765B-9E26-F9DD07BDD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56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2D3ABE1-C46A-9E63-268B-0F98DB7FA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35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61ECB0C1-D87E-4C93-9F3C-EFA32BDBB661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디자인 요청에 필요한 정보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4F95613C-96B9-4AF4-B4A4-B4DF9EF2D0AC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2강  골조와 인테리어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577F076-FC58-4D9B-912A-29CCF76EE90F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9BB0C0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9BB0C0"/>
                </a:solidFill>
                <a:latin typeface="Malgun Gothic"/>
                <a:ea typeface="Malgun Gothic"/>
                <a:cs typeface="Malgun Gothic"/>
              </a:rPr>
              <a:t>06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0B71789C-F57F-45B1-B308-40D170688874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9F049C8-2F51-43E2-AE5D-9B4BF94C7643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36D2C63-453A-4A80-84F9-5E47D013F72E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C91EA9C4-C43C-4801-BDA8-FFF9070A0C82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02850FD9-EF14-4139-BDAC-8D823CF45541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A6D083C-C28B-473D-8DFB-97FDB244A811}"/>
              </a:ext>
            </a:extLst>
          </p:cNvPr>
          <p:cNvSpPr>
            <a:spLocks noGrp="1"/>
          </p:cNvSpPr>
          <p:nvPr/>
        </p:nvSpPr>
        <p:spPr>
          <a:xfrm>
            <a:off x="809625" y="138112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76C3248-17D7-4F96-962A-5EDDC3195DA6}"/>
              </a:ext>
            </a:extLst>
          </p:cNvPr>
          <p:cNvSpPr>
            <a:spLocks noGrp="1"/>
          </p:cNvSpPr>
          <p:nvPr/>
        </p:nvSpPr>
        <p:spPr>
          <a:xfrm>
            <a:off x="1666875" y="140017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업종과 방문자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772A498-031E-47AD-8875-7A2941EC6463}"/>
              </a:ext>
            </a:extLst>
          </p:cNvPr>
          <p:cNvSpPr>
            <a:spLocks noGrp="1"/>
          </p:cNvSpPr>
          <p:nvPr/>
        </p:nvSpPr>
        <p:spPr>
          <a:xfrm>
            <a:off x="1666875" y="197167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F2DF1AE-F787-45B1-9EAE-59B9538FA2BA}"/>
              </a:ext>
            </a:extLst>
          </p:cNvPr>
          <p:cNvSpPr>
            <a:spLocks noGrp="1"/>
          </p:cNvSpPr>
          <p:nvPr/>
        </p:nvSpPr>
        <p:spPr>
          <a:xfrm>
            <a:off x="809625" y="227647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6374372-1ED7-4646-9707-4183205DDBE7}"/>
              </a:ext>
            </a:extLst>
          </p:cNvPr>
          <p:cNvSpPr>
            <a:spLocks noGrp="1"/>
          </p:cNvSpPr>
          <p:nvPr/>
        </p:nvSpPr>
        <p:spPr>
          <a:xfrm>
            <a:off x="1666875" y="229552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페이지 순서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6ACA6DB-883D-4AB3-941E-3DE2BAB3B5A2}"/>
              </a:ext>
            </a:extLst>
          </p:cNvPr>
          <p:cNvSpPr>
            <a:spLocks noGrp="1"/>
          </p:cNvSpPr>
          <p:nvPr/>
        </p:nvSpPr>
        <p:spPr>
          <a:xfrm>
            <a:off x="1666875" y="286702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2C4B582-ECA7-4166-84BC-049819BCA7CB}"/>
              </a:ext>
            </a:extLst>
          </p:cNvPr>
          <p:cNvSpPr>
            <a:spLocks noGrp="1"/>
          </p:cNvSpPr>
          <p:nvPr/>
        </p:nvSpPr>
        <p:spPr>
          <a:xfrm>
            <a:off x="809625" y="317182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F2C14E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2C14E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9015657-A667-4F49-B04F-54970E9254AB}"/>
              </a:ext>
            </a:extLst>
          </p:cNvPr>
          <p:cNvSpPr>
            <a:spLocks noGrp="1"/>
          </p:cNvSpPr>
          <p:nvPr/>
        </p:nvSpPr>
        <p:spPr>
          <a:xfrm>
            <a:off x="1666875" y="319087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주요 색상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44B4FA2-B196-4A03-A92E-40EE992209FA}"/>
              </a:ext>
            </a:extLst>
          </p:cNvPr>
          <p:cNvSpPr>
            <a:spLocks noGrp="1"/>
          </p:cNvSpPr>
          <p:nvPr/>
        </p:nvSpPr>
        <p:spPr>
          <a:xfrm>
            <a:off x="1666875" y="376237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60F3BB9-4F07-4464-B6C4-DAB79E3CB979}"/>
              </a:ext>
            </a:extLst>
          </p:cNvPr>
          <p:cNvSpPr>
            <a:spLocks noGrp="1"/>
          </p:cNvSpPr>
          <p:nvPr/>
        </p:nvSpPr>
        <p:spPr>
          <a:xfrm>
            <a:off x="809625" y="406717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A7604E8-FC18-457E-9FA3-D6D24AA5E067}"/>
              </a:ext>
            </a:extLst>
          </p:cNvPr>
          <p:cNvSpPr>
            <a:spLocks noGrp="1"/>
          </p:cNvSpPr>
          <p:nvPr/>
        </p:nvSpPr>
        <p:spPr>
          <a:xfrm>
            <a:off x="1666875" y="408622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참고 분위기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42EC199-5D1A-42F9-9DB5-80A63F49616D}"/>
              </a:ext>
            </a:extLst>
          </p:cNvPr>
          <p:cNvSpPr>
            <a:spLocks noGrp="1"/>
          </p:cNvSpPr>
          <p:nvPr/>
        </p:nvSpPr>
        <p:spPr>
          <a:xfrm>
            <a:off x="1666875" y="465772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33E2FA7-F9A1-4BE6-8E5E-DBFD1CED3A7D}"/>
              </a:ext>
            </a:extLst>
          </p:cNvPr>
          <p:cNvSpPr>
            <a:spLocks noGrp="1"/>
          </p:cNvSpPr>
          <p:nvPr/>
        </p:nvSpPr>
        <p:spPr>
          <a:xfrm>
            <a:off x="809625" y="4962525"/>
            <a:ext cx="66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43ED809C-EBC3-4B43-8A4E-E9C9706B0A45}"/>
              </a:ext>
            </a:extLst>
          </p:cNvPr>
          <p:cNvSpPr>
            <a:spLocks noGrp="1"/>
          </p:cNvSpPr>
          <p:nvPr/>
        </p:nvSpPr>
        <p:spPr>
          <a:xfrm>
            <a:off x="1666875" y="4981575"/>
            <a:ext cx="8382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모바일 조건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EF74301A-56D5-4D07-8D9C-18921477D3AE}"/>
              </a:ext>
            </a:extLst>
          </p:cNvPr>
          <p:cNvSpPr>
            <a:spLocks noGrp="1"/>
          </p:cNvSpPr>
          <p:nvPr/>
        </p:nvSpPr>
        <p:spPr>
          <a:xfrm>
            <a:off x="1666875" y="5553075"/>
            <a:ext cx="876300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096952B-D808-4DF8-A010-DA98C3C86650}"/>
              </a:ext>
            </a:extLst>
          </p:cNvPr>
          <p:cNvSpPr>
            <a:spLocks noGrp="1"/>
          </p:cNvSpPr>
          <p:nvPr/>
        </p:nvSpPr>
        <p:spPr>
          <a:xfrm>
            <a:off x="8620125" y="5476875"/>
            <a:ext cx="2905125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875" b="1">
                <a:solidFill>
                  <a:srgbClr val="F7F1E7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요청문은 설계도입니다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9F1AF41-02EC-4274-A489-8C21F16B5DE1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59099174-2336-4C71-A125-328ED2276868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10분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8E6B284-CAF8-48AA-BAD7-F150DE9F971E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488267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96D7E074-5E6C-494F-BCDA-FDB1D349F1D0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요청문 비교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C3A9FEF-7A00-413A-AE8E-BDFABCAFBFAD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2강  골조와 인테리어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125E31B-35D5-4E59-BFA3-D6D5D8BE6533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07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5E261002-2A29-40E0-BAA6-CA9704470D4A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8E74D65-9D63-4C09-9CED-5E6D895FEEB9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4E3744E5-6ADC-4C5A-A956-7E20EDCD5A8C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ED95C0DB-8DB7-4EFC-90E0-3FE48885EF3A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20CAE44-E754-44C2-A401-B730E3610530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47C8008-69C6-4769-BCC5-F780292C7338}"/>
              </a:ext>
            </a:extLst>
          </p:cNvPr>
          <p:cNvSpPr>
            <a:spLocks noGrp="1"/>
          </p:cNvSpPr>
          <p:nvPr/>
        </p:nvSpPr>
        <p:spPr>
          <a:xfrm>
            <a:off x="762000" y="1476375"/>
            <a:ext cx="47625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막연한 요청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1ED389C-3CCB-422A-B518-2997B86BA7E5}"/>
              </a:ext>
            </a:extLst>
          </p:cNvPr>
          <p:cNvSpPr>
            <a:spLocks noGrp="1"/>
          </p:cNvSpPr>
          <p:nvPr/>
        </p:nvSpPr>
        <p:spPr>
          <a:xfrm>
            <a:off x="666750" y="1952625"/>
            <a:ext cx="4857750" cy="23812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8E1D6"/>
            </a:solidFill>
          </a:ln>
        </p:spPr>
        <p:txBody>
          <a:bodyPr anchor="ctr"/>
          <a:lstStyle/>
          <a:p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4FD69CB-4C04-4995-942E-CFCB61657324}"/>
              </a:ext>
            </a:extLst>
          </p:cNvPr>
          <p:cNvSpPr>
            <a:spLocks noGrp="1"/>
          </p:cNvSpPr>
          <p:nvPr/>
        </p:nvSpPr>
        <p:spPr>
          <a:xfrm>
            <a:off x="1000125" y="2476500"/>
            <a:ext cx="41910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2325" b="1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2325" b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“더 고급스럽게 바꿔줘”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A40A3E9-83E1-45EE-A5CA-B7964EEC11F5}"/>
              </a:ext>
            </a:extLst>
          </p:cNvPr>
          <p:cNvSpPr>
            <a:spLocks noGrp="1"/>
          </p:cNvSpPr>
          <p:nvPr/>
        </p:nvSpPr>
        <p:spPr>
          <a:xfrm>
            <a:off x="6667500" y="1476375"/>
            <a:ext cx="47625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구체적인 요청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16D874FD-FD0D-4203-9A40-4170D638C50A}"/>
              </a:ext>
            </a:extLst>
          </p:cNvPr>
          <p:cNvSpPr>
            <a:spLocks noGrp="1"/>
          </p:cNvSpPr>
          <p:nvPr/>
        </p:nvSpPr>
        <p:spPr>
          <a:xfrm>
            <a:off x="6572250" y="1952625"/>
            <a:ext cx="4953000" cy="2381250"/>
          </a:xfrm>
          <a:prstGeom prst="roundRect">
            <a:avLst>
              <a:gd name="adj" fmla="val 8000"/>
            </a:avLst>
          </a:prstGeom>
          <a:solidFill>
            <a:srgbClr val="FFE3DC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3B904CF-D1CD-4513-808C-1DF5EA40F54A}"/>
              </a:ext>
            </a:extLst>
          </p:cNvPr>
          <p:cNvSpPr>
            <a:spLocks noGrp="1"/>
          </p:cNvSpPr>
          <p:nvPr/>
        </p:nvSpPr>
        <p:spPr>
          <a:xfrm>
            <a:off x="6905625" y="2238375"/>
            <a:ext cx="4286250" cy="1714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“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동네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카페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홈페이지답게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편안하고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따뜻하게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바꿔줘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.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크림색을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배경으로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쓰고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제목은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진한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남색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강조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버튼은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테라코타색으로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통일해줘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.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사진과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글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사이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여백은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넉넉하게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875" b="1" dirty="0" err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유지해줘</a:t>
            </a:r>
            <a:r>
              <a:rPr sz="1875" b="1" dirty="0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.”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8434C85-24CE-4D20-B012-F117F91F3486}"/>
              </a:ext>
            </a:extLst>
          </p:cNvPr>
          <p:cNvSpPr>
            <a:spLocks noGrp="1"/>
          </p:cNvSpPr>
          <p:nvPr/>
        </p:nvSpPr>
        <p:spPr>
          <a:xfrm>
            <a:off x="666750" y="4953000"/>
            <a:ext cx="10858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0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결과가 마음에 들지 않으면 취향보다 조건을 더 구체적으로 말합니다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E03568F-9F20-41DF-9567-A9F7C6150ED8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ADE4ACE-4997-4617-9C25-16A75AF26E97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8분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F79961F-0351-4A49-A8A5-FD8D080C62F4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096302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FDCB3A87-D4EF-457C-9A2E-B9789FDA9484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카페 홈페이지 설계도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6D5A1D7-3DF7-4928-BAD9-325EB42E297E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2강  골조와 인테리어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25ED3D24-8254-4998-BDD5-08E9B408A054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08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22374718-C928-439A-9EFB-7C463DEDB611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E79D56E-BCC6-4DE9-A0D0-D14475598FA6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A04F545-7830-423F-903F-DAB8012151E5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A6D19A1F-E230-4BD8-ACDB-F6E8EBE3B4B5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086C3181-2992-4F56-AE2F-BBB765DBBE54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60D5BDF-841D-4D80-A719-F05931C77744}"/>
              </a:ext>
            </a:extLst>
          </p:cNvPr>
          <p:cNvSpPr>
            <a:spLocks noGrp="1"/>
          </p:cNvSpPr>
          <p:nvPr/>
        </p:nvSpPr>
        <p:spPr>
          <a:xfrm>
            <a:off x="742950" y="1371600"/>
            <a:ext cx="1714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42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강사 시연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EF474348-6643-47BD-A940-2B9975453A19}"/>
              </a:ext>
            </a:extLst>
          </p:cNvPr>
          <p:cNvSpPr>
            <a:spLocks noGrp="1"/>
          </p:cNvSpPr>
          <p:nvPr/>
        </p:nvSpPr>
        <p:spPr>
          <a:xfrm>
            <a:off x="857250" y="203835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64D58B5-AA7D-4D2B-8323-DC205176258E}"/>
              </a:ext>
            </a:extLst>
          </p:cNvPr>
          <p:cNvSpPr>
            <a:spLocks noGrp="1"/>
          </p:cNvSpPr>
          <p:nvPr/>
        </p:nvSpPr>
        <p:spPr>
          <a:xfrm>
            <a:off x="1162050" y="1962150"/>
            <a:ext cx="7029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첫 화면: 대표 사진과 한 문장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ADBBD7DE-1EA8-493E-B1AB-8DD8C3D1576E}"/>
              </a:ext>
            </a:extLst>
          </p:cNvPr>
          <p:cNvSpPr>
            <a:spLocks noGrp="1"/>
          </p:cNvSpPr>
          <p:nvPr/>
        </p:nvSpPr>
        <p:spPr>
          <a:xfrm>
            <a:off x="857250" y="30384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4A6794A-F45C-4C97-BCCD-C9D39F55758B}"/>
              </a:ext>
            </a:extLst>
          </p:cNvPr>
          <p:cNvSpPr>
            <a:spLocks noGrp="1"/>
          </p:cNvSpPr>
          <p:nvPr/>
        </p:nvSpPr>
        <p:spPr>
          <a:xfrm>
            <a:off x="1162050" y="2962275"/>
            <a:ext cx="7029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중간: 메뉴, 공간, 후기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3B45A90B-2FF2-4A5E-91C3-73037AAE6544}"/>
              </a:ext>
            </a:extLst>
          </p:cNvPr>
          <p:cNvSpPr>
            <a:spLocks noGrp="1"/>
          </p:cNvSpPr>
          <p:nvPr/>
        </p:nvSpPr>
        <p:spPr>
          <a:xfrm>
            <a:off x="857250" y="403860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5C13F97-7A9E-49EC-9413-64F1FE8744C3}"/>
              </a:ext>
            </a:extLst>
          </p:cNvPr>
          <p:cNvSpPr>
            <a:spLocks noGrp="1"/>
          </p:cNvSpPr>
          <p:nvPr/>
        </p:nvSpPr>
        <p:spPr>
          <a:xfrm>
            <a:off x="1162050" y="3962400"/>
            <a:ext cx="7029450" cy="9620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마지막: 위치와 예약 또는 문의</a:t>
            </a: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FA98F72-8CB4-40E7-BA19-04B55E90D171}"/>
              </a:ext>
            </a:extLst>
          </p:cNvPr>
          <p:cNvSpPr>
            <a:spLocks noGrp="1"/>
          </p:cNvSpPr>
          <p:nvPr/>
        </p:nvSpPr>
        <p:spPr>
          <a:xfrm>
            <a:off x="8524875" y="1762125"/>
            <a:ext cx="2476500" cy="3687330"/>
          </a:xfrm>
          <a:prstGeom prst="roundRect">
            <a:avLst>
              <a:gd name="adj" fmla="val 8462"/>
            </a:avLst>
          </a:prstGeom>
          <a:solidFill>
            <a:srgbClr val="0B1F33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88B3AC0-D802-487D-B11D-DD3C3B80D975}"/>
              </a:ext>
            </a:extLst>
          </p:cNvPr>
          <p:cNvSpPr>
            <a:spLocks noGrp="1"/>
          </p:cNvSpPr>
          <p:nvPr/>
        </p:nvSpPr>
        <p:spPr>
          <a:xfrm>
            <a:off x="8858250" y="2095500"/>
            <a:ext cx="1809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관찰할 것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C5624DF5-9348-4725-BD9C-8733BF05AE2B}"/>
              </a:ext>
            </a:extLst>
          </p:cNvPr>
          <p:cNvSpPr>
            <a:spLocks noGrp="1"/>
          </p:cNvSpPr>
          <p:nvPr/>
        </p:nvSpPr>
        <p:spPr>
          <a:xfrm>
            <a:off x="8858250" y="2714625"/>
            <a:ext cx="1809750" cy="1809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요청</a:t>
            </a:r>
            <a:endParaRPr sz="2025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endParaRPr sz="2025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생성</a:t>
            </a:r>
            <a:endParaRPr sz="2025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endParaRPr sz="2025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확인</a:t>
            </a:r>
            <a:endParaRPr sz="2025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endParaRPr sz="2025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  <a:p>
            <a:pPr algn="ctr">
              <a:defRPr sz="20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수정</a:t>
            </a:r>
            <a:endParaRPr sz="2025" b="1" dirty="0">
              <a:solidFill>
                <a:srgbClr val="FFFFFF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2678AC2-025B-427F-AE06-E8FCB4D3C27E}"/>
              </a:ext>
            </a:extLst>
          </p:cNvPr>
          <p:cNvSpPr>
            <a:spLocks noGrp="1"/>
          </p:cNvSpPr>
          <p:nvPr/>
        </p:nvSpPr>
        <p:spPr>
          <a:xfrm>
            <a:off x="857250" y="5381625"/>
            <a:ext cx="100965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강사가 입력하는 문장보다 확인하고 수정하는 순서를 봅니다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71E04D9-05ED-4872-A130-EE0CE4A6CA58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53ACE4D-AAD1-42F6-AC73-453F1A6ECA39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10분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43D0E50A-FC20-4FC1-AE16-84F7E1C2EF4B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813615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C1CD200E-B8AA-4111-B467-840CD782BDC1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실습 1. 콘텐츠 평면도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821D87C-1645-4EB2-AAF1-65BFB196181D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2강  골조와 인테리어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C3F43FA-64DD-4566-A1E9-95A1AD94D630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09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AF24FC2F-75D3-497A-9230-7BDDEE2C3F72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E4BDF07-4825-430F-A166-4FCABAF2A721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0EC2266-784E-4009-916F-B36C1E6114E9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8C2D43B-6900-4E8C-B50D-55D44CFE1E56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2619FA0B-D193-47ED-BB2C-3749A6868388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9377999-53B9-4925-BAF1-E52386D30B94}"/>
              </a:ext>
            </a:extLst>
          </p:cNvPr>
          <p:cNvSpPr>
            <a:spLocks noGrp="1"/>
          </p:cNvSpPr>
          <p:nvPr/>
        </p:nvSpPr>
        <p:spPr>
          <a:xfrm>
            <a:off x="857250" y="166687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728064E-5054-4E61-BDF4-99401BBF57E6}"/>
              </a:ext>
            </a:extLst>
          </p:cNvPr>
          <p:cNvSpPr>
            <a:spLocks noGrp="1"/>
          </p:cNvSpPr>
          <p:nvPr/>
        </p:nvSpPr>
        <p:spPr>
          <a:xfrm>
            <a:off x="1857375" y="169545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방문자가 가장 궁금해할 질문을 적습니다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7F794EA-2CD8-4797-B657-D8B287DAB1F9}"/>
              </a:ext>
            </a:extLst>
          </p:cNvPr>
          <p:cNvSpPr>
            <a:spLocks noGrp="1"/>
          </p:cNvSpPr>
          <p:nvPr/>
        </p:nvSpPr>
        <p:spPr>
          <a:xfrm>
            <a:off x="1857375" y="2524125"/>
            <a:ext cx="8572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E4591CB9-3E9E-4D2D-9456-F739E8D54C97}"/>
              </a:ext>
            </a:extLst>
          </p:cNvPr>
          <p:cNvSpPr>
            <a:spLocks noGrp="1"/>
          </p:cNvSpPr>
          <p:nvPr/>
        </p:nvSpPr>
        <p:spPr>
          <a:xfrm>
            <a:off x="857250" y="290512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89CC00E-0AD9-43A8-ACC7-BEF3BD85A8B8}"/>
              </a:ext>
            </a:extLst>
          </p:cNvPr>
          <p:cNvSpPr>
            <a:spLocks noGrp="1"/>
          </p:cNvSpPr>
          <p:nvPr/>
        </p:nvSpPr>
        <p:spPr>
          <a:xfrm>
            <a:off x="1857375" y="293370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필요한 구역을 여섯 개 이내로 고릅니다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D836E82-9A6E-42CC-BC1F-AF51E93569CA}"/>
              </a:ext>
            </a:extLst>
          </p:cNvPr>
          <p:cNvSpPr>
            <a:spLocks noGrp="1"/>
          </p:cNvSpPr>
          <p:nvPr/>
        </p:nvSpPr>
        <p:spPr>
          <a:xfrm>
            <a:off x="1857375" y="3762375"/>
            <a:ext cx="8572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D9451EC2-A72C-4A51-A238-E4752F4A38BA}"/>
              </a:ext>
            </a:extLst>
          </p:cNvPr>
          <p:cNvSpPr>
            <a:spLocks noGrp="1"/>
          </p:cNvSpPr>
          <p:nvPr/>
        </p:nvSpPr>
        <p:spPr>
          <a:xfrm>
            <a:off x="857250" y="414337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74746C0-2A2A-4DFB-B8A8-E11149B4A79A}"/>
              </a:ext>
            </a:extLst>
          </p:cNvPr>
          <p:cNvSpPr>
            <a:spLocks noGrp="1"/>
          </p:cNvSpPr>
          <p:nvPr/>
        </p:nvSpPr>
        <p:spPr>
          <a:xfrm>
            <a:off x="1857375" y="417195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중요한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순서대로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위에서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아래로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배치합니다</a:t>
            </a:r>
            <a:endParaRPr sz="2250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10201A3-F54F-4D20-A50C-62BD5EC46F45}"/>
              </a:ext>
            </a:extLst>
          </p:cNvPr>
          <p:cNvSpPr>
            <a:spLocks noGrp="1"/>
          </p:cNvSpPr>
          <p:nvPr/>
        </p:nvSpPr>
        <p:spPr>
          <a:xfrm>
            <a:off x="762000" y="5476875"/>
            <a:ext cx="106680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6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막히면 손을 들고 현재 화면을 그대로 보여주세요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19968AC-786F-4509-874D-C4E86CDFE37C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ABB8AEB-978F-40B1-ACF1-E9A407349BD3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15분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9B81D50-1EC0-4D69-9397-2B1DB257E9F9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2066332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7597A7E7-01F5-43D9-B842-25394DBAB629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실습 2. 디자인 시스템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90AFB87-996E-44C0-8664-37E4FB9DC036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2강  골조와 인테리어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728C409-E321-431D-A4C8-64156D325427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10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1F8CA894-6066-454E-8A9B-D540610BA70C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86DE11A4-19DC-4A50-B58D-AA15B83342EF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5F893A41-3E48-4433-A005-3BA5A8CAB60F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67BC2DE0-57AA-43D3-9191-AF4B751E679D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67BFC1E-D246-4557-90D1-F315D40ED336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BC2DA444-C717-41E6-A688-DD792EEAC947}"/>
              </a:ext>
            </a:extLst>
          </p:cNvPr>
          <p:cNvSpPr>
            <a:spLocks noGrp="1"/>
          </p:cNvSpPr>
          <p:nvPr/>
        </p:nvSpPr>
        <p:spPr>
          <a:xfrm>
            <a:off x="857250" y="166687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AEBEC44-1578-416F-A0C6-B69DF9C1CEAB}"/>
              </a:ext>
            </a:extLst>
          </p:cNvPr>
          <p:cNvSpPr>
            <a:spLocks noGrp="1"/>
          </p:cNvSpPr>
          <p:nvPr/>
        </p:nvSpPr>
        <p:spPr>
          <a:xfrm>
            <a:off x="1857375" y="169545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주요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색상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두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개와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강조색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한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개를</a:t>
            </a:r>
            <a:r>
              <a:rPr sz="2250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250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정합니다</a:t>
            </a:r>
            <a:endParaRPr sz="2250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F107F85-6CBF-4BD3-9F93-09DBFCC20215}"/>
              </a:ext>
            </a:extLst>
          </p:cNvPr>
          <p:cNvSpPr>
            <a:spLocks noGrp="1"/>
          </p:cNvSpPr>
          <p:nvPr/>
        </p:nvSpPr>
        <p:spPr>
          <a:xfrm>
            <a:off x="1857375" y="2524125"/>
            <a:ext cx="8572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DFBB4A01-3B62-479C-9B73-BE6DF2E12C28}"/>
              </a:ext>
            </a:extLst>
          </p:cNvPr>
          <p:cNvSpPr>
            <a:spLocks noGrp="1"/>
          </p:cNvSpPr>
          <p:nvPr/>
        </p:nvSpPr>
        <p:spPr>
          <a:xfrm>
            <a:off x="857250" y="290512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DF68A0E-16CB-43F0-9F88-FA42EFA6DDF8}"/>
              </a:ext>
            </a:extLst>
          </p:cNvPr>
          <p:cNvSpPr>
            <a:spLocks noGrp="1"/>
          </p:cNvSpPr>
          <p:nvPr/>
        </p:nvSpPr>
        <p:spPr>
          <a:xfrm>
            <a:off x="1857375" y="293370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제목과 본문의 크기 차이를 만듭니다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A37F602-DCF9-4993-B202-B4680CBC27AE}"/>
              </a:ext>
            </a:extLst>
          </p:cNvPr>
          <p:cNvSpPr>
            <a:spLocks noGrp="1"/>
          </p:cNvSpPr>
          <p:nvPr/>
        </p:nvSpPr>
        <p:spPr>
          <a:xfrm>
            <a:off x="1857375" y="3762375"/>
            <a:ext cx="8572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DFDB51C1-DD50-48C7-B92F-CA9A10BC43E0}"/>
              </a:ext>
            </a:extLst>
          </p:cNvPr>
          <p:cNvSpPr>
            <a:spLocks noGrp="1"/>
          </p:cNvSpPr>
          <p:nvPr/>
        </p:nvSpPr>
        <p:spPr>
          <a:xfrm>
            <a:off x="857250" y="4143375"/>
            <a:ext cx="685800" cy="68580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5AC2043-28DB-4730-B2B1-E9F6FD4371AF}"/>
              </a:ext>
            </a:extLst>
          </p:cNvPr>
          <p:cNvSpPr>
            <a:spLocks noGrp="1"/>
          </p:cNvSpPr>
          <p:nvPr/>
        </p:nvSpPr>
        <p:spPr>
          <a:xfrm>
            <a:off x="1857375" y="4171950"/>
            <a:ext cx="8572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버튼 모양과 사진 비율을 통일합니다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6237AF0-AE93-443F-82E8-D01D56C43FE3}"/>
              </a:ext>
            </a:extLst>
          </p:cNvPr>
          <p:cNvSpPr>
            <a:spLocks noGrp="1"/>
          </p:cNvSpPr>
          <p:nvPr/>
        </p:nvSpPr>
        <p:spPr>
          <a:xfrm>
            <a:off x="762000" y="5476875"/>
            <a:ext cx="1066800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6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완료한 사람은 문구와 색상을 자기 주제로 바꿔봅니다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68AEEED-1A4C-4DE5-8119-7A50E4B8FB95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9C8C74D-FB6F-4703-871D-05A7D7DBDBEB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15분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49483EDC-7FDF-41F7-915D-35D23D964DE0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739817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C15C5F0F-9CDB-4DA1-A90D-D90D1B20069B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108585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48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8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5분 휴식</a:t>
            </a: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C9E10EC0-5C9C-467C-8982-70CEC399E34E}"/>
              </a:ext>
            </a:extLst>
          </p:cNvPr>
          <p:cNvSpPr>
            <a:spLocks noGrp="1"/>
          </p:cNvSpPr>
          <p:nvPr/>
        </p:nvSpPr>
        <p:spPr>
          <a:xfrm>
            <a:off x="4762500" y="2857500"/>
            <a:ext cx="2667000" cy="7620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9036AD9-0C82-49DD-A7C8-B6EBA351FE41}"/>
              </a:ext>
            </a:extLst>
          </p:cNvPr>
          <p:cNvSpPr>
            <a:spLocks noGrp="1"/>
          </p:cNvSpPr>
          <p:nvPr/>
        </p:nvSpPr>
        <p:spPr>
          <a:xfrm>
            <a:off x="666750" y="3333750"/>
            <a:ext cx="10858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025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저장한 뒤 자리에서 잠시 쉬어갑니다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D5C76B8-9598-4290-B13A-57BEAFE5B7D8}"/>
              </a:ext>
            </a:extLst>
          </p:cNvPr>
          <p:cNvSpPr>
            <a:spLocks noGrp="1"/>
          </p:cNvSpPr>
          <p:nvPr/>
        </p:nvSpPr>
        <p:spPr>
          <a:xfrm>
            <a:off x="666750" y="4000500"/>
            <a:ext cx="108585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575" b="0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0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돌아오면 오늘의 완성 시안을 함께 확인합니다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952D129-1110-4AA0-BC8E-AA3FE09D35DC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6DE32C4-A647-4629-8D61-A8FFA3BB3D64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5분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2089F87-4C8E-4CC9-A316-12CCFDD7FE5E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48273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54FAEBAD-7F12-4344-BEBE-69C135C4CB1F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구조가 보이는 홈페이지 시안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ADEFEDC-1F39-46AD-9D64-E79828AE74B8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2강  골조와 인테리어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576AEB3-5530-4E6B-BC02-238C2D3C6666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12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A27F2195-EFCC-4D3A-9529-B3460EEDB377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F0918C6-2DB0-47B8-A5E6-6554FAF16138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201DA1D6-9FDA-4146-B031-F7B207C7E5A1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878A3684-DB58-4C70-8DA8-888344D9EC27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D70F2C1E-00F9-4D1E-B3BF-4594D0589841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750" y="1588430"/>
            <a:ext cx="7048500" cy="3966889"/>
          </a:xfrm>
          <a:prstGeom prst="roundRect">
            <a:avLst>
              <a:gd name="adj" fmla="val 4255"/>
            </a:avLst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76572083-9CFF-4188-8A8D-02C45CCBCBBE}"/>
              </a:ext>
            </a:extLst>
          </p:cNvPr>
          <p:cNvSpPr>
            <a:spLocks noGrp="1"/>
          </p:cNvSpPr>
          <p:nvPr/>
        </p:nvSpPr>
        <p:spPr>
          <a:xfrm>
            <a:off x="8096250" y="1571625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시안에서 확인할 것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7A9CB1A-A7C0-41C0-9D9D-FD2F8B077818}"/>
              </a:ext>
            </a:extLst>
          </p:cNvPr>
          <p:cNvSpPr>
            <a:spLocks noGrp="1"/>
          </p:cNvSpPr>
          <p:nvPr/>
        </p:nvSpPr>
        <p:spPr>
          <a:xfrm>
            <a:off x="8096250" y="22764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07D2AD1-F5B9-4311-8504-753406B6EC70}"/>
              </a:ext>
            </a:extLst>
          </p:cNvPr>
          <p:cNvSpPr>
            <a:spLocks noGrp="1"/>
          </p:cNvSpPr>
          <p:nvPr/>
        </p:nvSpPr>
        <p:spPr>
          <a:xfrm>
            <a:off x="8401050" y="2200275"/>
            <a:ext cx="3028950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메인 사진과 핵심 문장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009B31C-19C9-4868-A8DF-21FE02EE60B9}"/>
              </a:ext>
            </a:extLst>
          </p:cNvPr>
          <p:cNvSpPr>
            <a:spLocks noGrp="1"/>
          </p:cNvSpPr>
          <p:nvPr/>
        </p:nvSpPr>
        <p:spPr>
          <a:xfrm>
            <a:off x="8096250" y="332422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602BE9F-EC4A-4A30-B067-EA822194D292}"/>
              </a:ext>
            </a:extLst>
          </p:cNvPr>
          <p:cNvSpPr>
            <a:spLocks noGrp="1"/>
          </p:cNvSpPr>
          <p:nvPr/>
        </p:nvSpPr>
        <p:spPr>
          <a:xfrm>
            <a:off x="8401050" y="3248025"/>
            <a:ext cx="3028950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서비스를 비교하기 쉬운 구역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D9DBCC2-78DE-40B7-B3F9-AF4D3678F09A}"/>
              </a:ext>
            </a:extLst>
          </p:cNvPr>
          <p:cNvSpPr>
            <a:spLocks noGrp="1"/>
          </p:cNvSpPr>
          <p:nvPr/>
        </p:nvSpPr>
        <p:spPr>
          <a:xfrm>
            <a:off x="8096250" y="4371975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7AECAE9-6BA6-4979-9846-8B79C9E3D33A}"/>
              </a:ext>
            </a:extLst>
          </p:cNvPr>
          <p:cNvSpPr>
            <a:spLocks noGrp="1"/>
          </p:cNvSpPr>
          <p:nvPr/>
        </p:nvSpPr>
        <p:spPr>
          <a:xfrm>
            <a:off x="8401050" y="4295775"/>
            <a:ext cx="3028950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후기와 문의가 이어지는 흐름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F5DB336-9163-427A-8048-90B0CB283230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BBD713F-54A1-4274-A5BF-9ABBA10DF639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8분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87DD302-96EE-4926-8178-A62E7A5F1EF1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959820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12A7FAB8-98A5-4578-836C-2FB29224827E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모바일 화면 점검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66F1A8F-14F2-42DE-8ED1-FC6D743F5AC4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2강  골조와 인테리어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B03E1B5-83D1-4924-A982-10C2799794B9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13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DDF5736D-F8D9-4D09-8607-53EC4C4E9367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55CB0EB-B925-47C0-89AD-F9B1336AEAC5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24007C6-107A-42E8-A179-FA9799866B85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708198A9-65D3-4465-A9F4-C3756331170A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B25C623-3AD4-4712-B2BA-48A65826B24D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D46A4613-D057-4875-A6D4-60FEED26EDD1}"/>
              </a:ext>
            </a:extLst>
          </p:cNvPr>
          <p:cNvSpPr>
            <a:spLocks noGrp="1"/>
          </p:cNvSpPr>
          <p:nvPr/>
        </p:nvSpPr>
        <p:spPr>
          <a:xfrm>
            <a:off x="809625" y="1476375"/>
            <a:ext cx="552450" cy="552450"/>
          </a:xfrm>
          <a:prstGeom prst="roundRect">
            <a:avLst>
              <a:gd name="adj" fmla="val 24138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90B8D5A-471C-41A1-A9EB-2EF06EBBA4F8}"/>
              </a:ext>
            </a:extLst>
          </p:cNvPr>
          <p:cNvSpPr>
            <a:spLocks noGrp="1"/>
          </p:cNvSpPr>
          <p:nvPr/>
        </p:nvSpPr>
        <p:spPr>
          <a:xfrm>
            <a:off x="904875" y="1543050"/>
            <a:ext cx="3619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✓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310F1EA-2614-4082-A561-D4EB843F288E}"/>
              </a:ext>
            </a:extLst>
          </p:cNvPr>
          <p:cNvSpPr>
            <a:spLocks noGrp="1"/>
          </p:cNvSpPr>
          <p:nvPr/>
        </p:nvSpPr>
        <p:spPr>
          <a:xfrm>
            <a:off x="1666875" y="1504950"/>
            <a:ext cx="92392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제목이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두세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줄을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넘지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않습니다</a:t>
            </a:r>
            <a:endParaRPr sz="2025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234AE6EA-5692-400D-A4E0-ACD67858C1B7}"/>
              </a:ext>
            </a:extLst>
          </p:cNvPr>
          <p:cNvSpPr>
            <a:spLocks noGrp="1"/>
          </p:cNvSpPr>
          <p:nvPr/>
        </p:nvSpPr>
        <p:spPr>
          <a:xfrm>
            <a:off x="809625" y="2524125"/>
            <a:ext cx="552450" cy="552450"/>
          </a:xfrm>
          <a:prstGeom prst="roundRect">
            <a:avLst>
              <a:gd name="adj" fmla="val 24138"/>
            </a:avLst>
          </a:prstGeom>
          <a:solidFill>
            <a:srgbClr val="2CB7A7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04D1752-E0D4-44CA-BCA1-3418152B501B}"/>
              </a:ext>
            </a:extLst>
          </p:cNvPr>
          <p:cNvSpPr>
            <a:spLocks noGrp="1"/>
          </p:cNvSpPr>
          <p:nvPr/>
        </p:nvSpPr>
        <p:spPr>
          <a:xfrm>
            <a:off x="904875" y="2590800"/>
            <a:ext cx="3619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✓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A80A15E-FD95-4AAF-909F-75522D123541}"/>
              </a:ext>
            </a:extLst>
          </p:cNvPr>
          <p:cNvSpPr>
            <a:spLocks noGrp="1"/>
          </p:cNvSpPr>
          <p:nvPr/>
        </p:nvSpPr>
        <p:spPr>
          <a:xfrm>
            <a:off x="1666875" y="2552700"/>
            <a:ext cx="92392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버튼을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손가락으로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누르기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쉽습니다</a:t>
            </a:r>
            <a:endParaRPr sz="2025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FBB75CC1-02B1-46AD-A11A-8C399C76CFD6}"/>
              </a:ext>
            </a:extLst>
          </p:cNvPr>
          <p:cNvSpPr>
            <a:spLocks noGrp="1"/>
          </p:cNvSpPr>
          <p:nvPr/>
        </p:nvSpPr>
        <p:spPr>
          <a:xfrm>
            <a:off x="809625" y="3571875"/>
            <a:ext cx="552450" cy="552450"/>
          </a:xfrm>
          <a:prstGeom prst="roundRect">
            <a:avLst>
              <a:gd name="adj" fmla="val 24138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1E7BE6C-FDB5-46FC-BE0C-95649AAFF64D}"/>
              </a:ext>
            </a:extLst>
          </p:cNvPr>
          <p:cNvSpPr>
            <a:spLocks noGrp="1"/>
          </p:cNvSpPr>
          <p:nvPr/>
        </p:nvSpPr>
        <p:spPr>
          <a:xfrm>
            <a:off x="904875" y="3638550"/>
            <a:ext cx="3619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✓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8A27F86-7B96-473E-A9E2-7BC8FF5478B8}"/>
              </a:ext>
            </a:extLst>
          </p:cNvPr>
          <p:cNvSpPr>
            <a:spLocks noGrp="1"/>
          </p:cNvSpPr>
          <p:nvPr/>
        </p:nvSpPr>
        <p:spPr>
          <a:xfrm>
            <a:off x="1666875" y="3600450"/>
            <a:ext cx="923925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가로로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잘린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사진과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표가</a:t>
            </a:r>
            <a:r>
              <a:rPr sz="20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0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없습니다</a:t>
            </a:r>
            <a:endParaRPr sz="2025" b="1" dirty="0">
              <a:solidFill>
                <a:srgbClr val="142735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7B31C41-2BF3-4BBB-8091-83E9B146F2B2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1B85F21-AB1B-4BD6-B8BA-5B1519ED7D38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7분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7813E7C-D1D4-4BB9-B08F-B23B2F11C96E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1884619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80F6D075-5EF2-43F3-B610-B628349A308F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디자인이 어색할 때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8CDEFAA-F618-43C0-ABE8-746054754375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2강  골조와 인테리어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7B51BE6-240B-4CC2-98D9-4C6412F402DE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14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B144CBB9-E523-4ACD-878B-838843EC6967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6A75A45-DF13-4FE1-A87A-4067BD909F05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2464D6D6-60E3-4322-81F6-2D9954CD59BB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86D8EF8F-6C84-45CF-AEE6-3B2B660A03A3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860B6B0-4FBD-467A-8383-7FD5AA2999DC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9BF4CD44-CEB6-4ED6-B1D0-A41F20A54CF2}"/>
              </a:ext>
            </a:extLst>
          </p:cNvPr>
          <p:cNvSpPr>
            <a:spLocks noGrp="1"/>
          </p:cNvSpPr>
          <p:nvPr/>
        </p:nvSpPr>
        <p:spPr>
          <a:xfrm>
            <a:off x="857250" y="1428750"/>
            <a:ext cx="590550" cy="59055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5AAE282-4333-4F61-B45D-5FEA5E810343}"/>
              </a:ext>
            </a:extLst>
          </p:cNvPr>
          <p:cNvSpPr>
            <a:spLocks noGrp="1"/>
          </p:cNvSpPr>
          <p:nvPr/>
        </p:nvSpPr>
        <p:spPr>
          <a:xfrm>
            <a:off x="1762125" y="1457325"/>
            <a:ext cx="8953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색상 수를 줄입니다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5A9BEC7-0433-44C4-AFCC-53B65C0D89C6}"/>
              </a:ext>
            </a:extLst>
          </p:cNvPr>
          <p:cNvSpPr>
            <a:spLocks noGrp="1"/>
          </p:cNvSpPr>
          <p:nvPr/>
        </p:nvSpPr>
        <p:spPr>
          <a:xfrm>
            <a:off x="857250" y="2428875"/>
            <a:ext cx="590550" cy="59055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DB004BC-C4C9-4908-92AF-8B3FB7429AC3}"/>
              </a:ext>
            </a:extLst>
          </p:cNvPr>
          <p:cNvSpPr>
            <a:spLocks noGrp="1"/>
          </p:cNvSpPr>
          <p:nvPr/>
        </p:nvSpPr>
        <p:spPr>
          <a:xfrm>
            <a:off x="1762125" y="2457450"/>
            <a:ext cx="8953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제목과 본문 크기 차이를 키웁니다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1897C0CF-91BD-454B-BE70-A435DA54DAC8}"/>
              </a:ext>
            </a:extLst>
          </p:cNvPr>
          <p:cNvSpPr>
            <a:spLocks noGrp="1"/>
          </p:cNvSpPr>
          <p:nvPr/>
        </p:nvSpPr>
        <p:spPr>
          <a:xfrm>
            <a:off x="857250" y="3429000"/>
            <a:ext cx="590550" cy="59055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3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4864325-004F-4019-A2E0-CBDCDEA8305B}"/>
              </a:ext>
            </a:extLst>
          </p:cNvPr>
          <p:cNvSpPr>
            <a:spLocks noGrp="1"/>
          </p:cNvSpPr>
          <p:nvPr/>
        </p:nvSpPr>
        <p:spPr>
          <a:xfrm>
            <a:off x="1762125" y="3457575"/>
            <a:ext cx="8953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구역 사이 여백을 일정하게 맞춥니다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77B1C4DC-4EB8-4914-8823-F5BA8D897622}"/>
              </a:ext>
            </a:extLst>
          </p:cNvPr>
          <p:cNvSpPr>
            <a:spLocks noGrp="1"/>
          </p:cNvSpPr>
          <p:nvPr/>
        </p:nvSpPr>
        <p:spPr>
          <a:xfrm>
            <a:off x="857250" y="4429125"/>
            <a:ext cx="590550" cy="590550"/>
          </a:xfrm>
          <a:prstGeom prst="roundRect">
            <a:avLst>
              <a:gd name="adj" fmla="val 50000"/>
            </a:avLst>
          </a:prstGeom>
          <a:solidFill>
            <a:srgbClr val="0B1F33"/>
          </a:solidFill>
          <a:ln w="0">
            <a:noFill/>
          </a:ln>
        </p:spPr>
        <p:txBody>
          <a:bodyPr>
            <a:noAutofit/>
          </a:bodyPr>
          <a:lstStyle/>
          <a:p>
            <a:pPr algn="ctr">
              <a:def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4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B3B36F1-0C7A-4CF1-B49D-C22FA6AD0747}"/>
              </a:ext>
            </a:extLst>
          </p:cNvPr>
          <p:cNvSpPr>
            <a:spLocks noGrp="1"/>
          </p:cNvSpPr>
          <p:nvPr/>
        </p:nvSpPr>
        <p:spPr>
          <a:xfrm>
            <a:off x="1762125" y="4457700"/>
            <a:ext cx="8953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강조할 버튼을 하나로 좁힙니다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5407C13-6CE2-43FD-A3D5-030A01825B32}"/>
              </a:ext>
            </a:extLst>
          </p:cNvPr>
          <p:cNvSpPr>
            <a:spLocks noGrp="1"/>
          </p:cNvSpPr>
          <p:nvPr/>
        </p:nvSpPr>
        <p:spPr>
          <a:xfrm>
            <a:off x="666750" y="5524500"/>
            <a:ext cx="10858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187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문제를 설명하는 과정 자체가 해결의 절반입니다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E81798E-4331-4E79-9CB8-598C105CBF81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BD9E65E-206D-4F95-B108-BBC3F0B021FC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5분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37E44DC-600D-47F4-8C73-89FF71E48BA3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2058720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66059A3-AA44-4F6B-8CA2-A36EE95569AB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개인 미션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F0679CE-0042-4D1B-A753-CA273DC24860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2강  골조와 인테리어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9A932BC-A403-498E-8308-9D499EDE7667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9BB0C0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9BB0C0"/>
                </a:solidFill>
                <a:latin typeface="Malgun Gothic"/>
                <a:ea typeface="Malgun Gothic"/>
                <a:cs typeface="Malgun Gothic"/>
              </a:rPr>
              <a:t>15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99DC3549-D16A-4749-AD14-FC8E40A27DDF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D2C9D00-92AB-4B8A-AA46-3FF23C3AA139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4DF2C801-813A-4327-B312-98F758E69029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589A7E6-FAEC-4CE4-A1E9-FD4CFDE344DB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C5D10174-6C3A-49B9-8046-40A3B0423117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FCF7BA6-CEC6-48E4-B48A-6A0B59B3FCD6}"/>
              </a:ext>
            </a:extLst>
          </p:cNvPr>
          <p:cNvSpPr>
            <a:spLocks noGrp="1"/>
          </p:cNvSpPr>
          <p:nvPr/>
        </p:nvSpPr>
        <p:spPr>
          <a:xfrm>
            <a:off x="762000" y="1524000"/>
            <a:ext cx="209550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5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45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20분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203772B-960B-4261-A53B-B1E7222B088D}"/>
              </a:ext>
            </a:extLst>
          </p:cNvPr>
          <p:cNvSpPr>
            <a:spLocks noGrp="1"/>
          </p:cNvSpPr>
          <p:nvPr/>
        </p:nvSpPr>
        <p:spPr>
          <a:xfrm>
            <a:off x="762000" y="2619375"/>
            <a:ext cx="10191750" cy="1333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1강 </a:t>
            </a:r>
            <a:r>
              <a:rPr sz="270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홈페이지를</a:t>
            </a:r>
            <a:r>
              <a:rPr sz="270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내 </a:t>
            </a:r>
            <a:r>
              <a:rPr sz="270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업종에</a:t>
            </a:r>
            <a:r>
              <a:rPr sz="270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맞는</a:t>
            </a:r>
            <a:r>
              <a:rPr sz="270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여섯</a:t>
            </a:r>
            <a:r>
              <a:rPr sz="270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구역으로</a:t>
            </a:r>
            <a:r>
              <a:rPr sz="270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재구성하고</a:t>
            </a:r>
            <a:r>
              <a:rPr sz="270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br>
              <a:rPr lang="en-US" sz="270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</a:br>
            <a:r>
              <a:rPr sz="270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모바일</a:t>
            </a:r>
            <a:r>
              <a:rPr sz="270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화면까지</a:t>
            </a:r>
            <a:r>
              <a:rPr sz="270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점검합니다</a:t>
            </a:r>
            <a:r>
              <a:rPr sz="2700" b="1" dirty="0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2BB4D61-7264-440F-932A-355C77A17E04}"/>
              </a:ext>
            </a:extLst>
          </p:cNvPr>
          <p:cNvSpPr>
            <a:spLocks noGrp="1"/>
          </p:cNvSpPr>
          <p:nvPr/>
        </p:nvSpPr>
        <p:spPr>
          <a:xfrm>
            <a:off x="762000" y="4429125"/>
            <a:ext cx="10191750" cy="19050"/>
          </a:xfrm>
          <a:prstGeom prst="rect">
            <a:avLst/>
          </a:prstGeom>
          <a:solidFill>
            <a:srgbClr val="17344D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86AF558-A6FF-4E22-B9E0-18C622368E81}"/>
              </a:ext>
            </a:extLst>
          </p:cNvPr>
          <p:cNvSpPr>
            <a:spLocks noGrp="1"/>
          </p:cNvSpPr>
          <p:nvPr/>
        </p:nvSpPr>
        <p:spPr>
          <a:xfrm>
            <a:off x="762000" y="4762500"/>
            <a:ext cx="1809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완료 기준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BB547DB-27FA-4825-ABD6-61EBE81EA209}"/>
              </a:ext>
            </a:extLst>
          </p:cNvPr>
          <p:cNvSpPr>
            <a:spLocks noGrp="1"/>
          </p:cNvSpPr>
          <p:nvPr/>
        </p:nvSpPr>
        <p:spPr>
          <a:xfrm>
            <a:off x="762000" y="5191125"/>
            <a:ext cx="1019175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0">
                <a:solidFill>
                  <a:srgbClr val="F7F1E7"/>
                </a:solidFill>
                <a:latin typeface="Malgun Gothic"/>
                <a:ea typeface="Malgun Gothic"/>
                <a:cs typeface="Malgun Gothic"/>
              </a:rPr>
              <a:t>핵심 흐름이 한 번 끝까지 작동하고, 내 주제의 문구가 들어가면 완료입니다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7CEA4C04-715D-4DCA-965A-F8E5129C2E7A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C731AE7-3E0B-4F60-B158-2A5FB572F2E2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5분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50B6151-A223-42B7-9C88-73412730775F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902929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A7A0632D-D790-4C10-98DE-6D4F0488F3D4}"/>
              </a:ext>
            </a:extLst>
          </p:cNvPr>
          <p:cNvSpPr>
            <a:spLocks noGrp="1"/>
          </p:cNvSpPr>
          <p:nvPr/>
        </p:nvSpPr>
        <p:spPr>
          <a:xfrm>
            <a:off x="666750" y="523875"/>
            <a:ext cx="10001250" cy="590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3375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정리와 다음 공정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3D1F0C4-9B24-4454-B3B6-98207A954E10}"/>
              </a:ext>
            </a:extLst>
          </p:cNvPr>
          <p:cNvSpPr>
            <a:spLocks noGrp="1"/>
          </p:cNvSpPr>
          <p:nvPr/>
        </p:nvSpPr>
        <p:spPr>
          <a:xfrm>
            <a:off x="666750" y="238125"/>
            <a:ext cx="400050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2강  골조와 인테리어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C027DEE-90D2-4713-B843-F778A29DD0E3}"/>
              </a:ext>
            </a:extLst>
          </p:cNvPr>
          <p:cNvSpPr>
            <a:spLocks noGrp="1"/>
          </p:cNvSpPr>
          <p:nvPr/>
        </p:nvSpPr>
        <p:spPr>
          <a:xfrm>
            <a:off x="10715625" y="590550"/>
            <a:ext cx="8572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16 / 16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467CBA3-1063-4FBB-BAB5-C19DC7CE6A0D}"/>
              </a:ext>
            </a:extLst>
          </p:cNvPr>
          <p:cNvSpPr>
            <a:spLocks noGrp="1"/>
          </p:cNvSpPr>
          <p:nvPr/>
        </p:nvSpPr>
        <p:spPr>
          <a:xfrm>
            <a:off x="72390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7DB5C73-DE2D-431A-B2FB-6230FA761C07}"/>
              </a:ext>
            </a:extLst>
          </p:cNvPr>
          <p:cNvSpPr>
            <a:spLocks noGrp="1"/>
          </p:cNvSpPr>
          <p:nvPr/>
        </p:nvSpPr>
        <p:spPr>
          <a:xfrm>
            <a:off x="81534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FF715B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CEF6253-5809-4958-9427-32FD8DE9CF2D}"/>
              </a:ext>
            </a:extLst>
          </p:cNvPr>
          <p:cNvSpPr>
            <a:spLocks noGrp="1"/>
          </p:cNvSpPr>
          <p:nvPr/>
        </p:nvSpPr>
        <p:spPr>
          <a:xfrm>
            <a:off x="90678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D7A51885-8052-4FFE-A6C8-01565BA7F62A}"/>
              </a:ext>
            </a:extLst>
          </p:cNvPr>
          <p:cNvSpPr>
            <a:spLocks noGrp="1"/>
          </p:cNvSpPr>
          <p:nvPr/>
        </p:nvSpPr>
        <p:spPr>
          <a:xfrm>
            <a:off x="99822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26909C38-865F-41A0-A8AD-6D51D8EDFAD4}"/>
              </a:ext>
            </a:extLst>
          </p:cNvPr>
          <p:cNvSpPr>
            <a:spLocks noGrp="1"/>
          </p:cNvSpPr>
          <p:nvPr/>
        </p:nvSpPr>
        <p:spPr>
          <a:xfrm>
            <a:off x="10896600" y="247650"/>
            <a:ext cx="838200" cy="57150"/>
          </a:xfrm>
          <a:prstGeom prst="roundRect">
            <a:avLst>
              <a:gd name="adj" fmla="val 50000"/>
            </a:avLst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3BE721F-72DD-4533-BCA1-0A458DEF6B3E}"/>
              </a:ext>
            </a:extLst>
          </p:cNvPr>
          <p:cNvSpPr>
            <a:spLocks noGrp="1"/>
          </p:cNvSpPr>
          <p:nvPr/>
        </p:nvSpPr>
        <p:spPr>
          <a:xfrm>
            <a:off x="762000" y="1428750"/>
            <a:ext cx="26670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오늘의 한 문장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A5FA9C3-F7E5-4911-882C-022C4038EBD9}"/>
              </a:ext>
            </a:extLst>
          </p:cNvPr>
          <p:cNvSpPr>
            <a:spLocks noGrp="1"/>
          </p:cNvSpPr>
          <p:nvPr/>
        </p:nvSpPr>
        <p:spPr>
          <a:xfrm>
            <a:off x="762000" y="1857375"/>
            <a:ext cx="10572750" cy="685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defRPr>
            </a:pPr>
            <a:r>
              <a:rPr sz="2550" b="1">
                <a:solidFill>
                  <a:srgbClr val="0B1F33"/>
                </a:solidFill>
                <a:latin typeface="Malgun Gothic"/>
                <a:ea typeface="Malgun Gothic"/>
                <a:cs typeface="Malgun Gothic"/>
              </a:rPr>
              <a:t>“골조와 인테리어처럼 작은 단계를 확인하며 완성한다”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1F2460F-BDC1-4AEA-9D08-6185C35A0995}"/>
              </a:ext>
            </a:extLst>
          </p:cNvPr>
          <p:cNvSpPr>
            <a:spLocks noGrp="1"/>
          </p:cNvSpPr>
          <p:nvPr/>
        </p:nvSpPr>
        <p:spPr>
          <a:xfrm>
            <a:off x="762000" y="2952750"/>
            <a:ext cx="10572750" cy="1104900"/>
          </a:xfrm>
          <a:prstGeom prst="roundRect">
            <a:avLst>
              <a:gd name="adj" fmla="val 15517"/>
            </a:avLst>
          </a:prstGeom>
          <a:solidFill>
            <a:srgbClr val="FFFFFF"/>
          </a:solidFill>
          <a:ln w="9525">
            <a:solidFill>
              <a:srgbClr val="E8E1D6"/>
            </a:solidFill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CBBFA8C-EB69-479E-8DDF-D47A42C66388}"/>
              </a:ext>
            </a:extLst>
          </p:cNvPr>
          <p:cNvSpPr>
            <a:spLocks noGrp="1"/>
          </p:cNvSpPr>
          <p:nvPr/>
        </p:nvSpPr>
        <p:spPr>
          <a:xfrm>
            <a:off x="1047750" y="3338651"/>
            <a:ext cx="1143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2CB7A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 dirty="0" err="1">
                <a:solidFill>
                  <a:srgbClr val="2CB7A7"/>
                </a:solidFill>
                <a:latin typeface="Malgun Gothic"/>
                <a:ea typeface="Malgun Gothic"/>
                <a:cs typeface="Malgun Gothic"/>
              </a:rPr>
              <a:t>과제</a:t>
            </a:r>
            <a:endParaRPr sz="1650" b="1" dirty="0">
              <a:solidFill>
                <a:srgbClr val="2CB7A7"/>
              </a:solidFill>
              <a:latin typeface="Malgun Gothic"/>
              <a:ea typeface="Malgun Gothic"/>
              <a:cs typeface="Malgun Gothic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D280834-0674-4F4A-9B2D-C91EF21D3994}"/>
              </a:ext>
            </a:extLst>
          </p:cNvPr>
          <p:cNvSpPr>
            <a:spLocks noGrp="1"/>
          </p:cNvSpPr>
          <p:nvPr/>
        </p:nvSpPr>
        <p:spPr>
          <a:xfrm>
            <a:off x="2238375" y="3143250"/>
            <a:ext cx="871537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142735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좋아하는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홈페이지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두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곳을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골라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첫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화면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색상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,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구역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순서를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 </a:t>
            </a:r>
            <a:r>
              <a:rPr sz="1725" b="1" dirty="0" err="1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메모합니다</a:t>
            </a:r>
            <a:r>
              <a:rPr sz="1725" b="1" dirty="0">
                <a:solidFill>
                  <a:srgbClr val="142735"/>
                </a:solidFill>
                <a:latin typeface="Malgun Gothic"/>
                <a:ea typeface="Malgun Gothic"/>
                <a:cs typeface="Malgun Gothic"/>
              </a:rPr>
              <a:t>.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9DF51826-2536-42E5-9816-876E97821B1A}"/>
              </a:ext>
            </a:extLst>
          </p:cNvPr>
          <p:cNvSpPr>
            <a:spLocks noGrp="1"/>
          </p:cNvSpPr>
          <p:nvPr/>
        </p:nvSpPr>
        <p:spPr>
          <a:xfrm>
            <a:off x="762000" y="4333875"/>
            <a:ext cx="10572750" cy="1104900"/>
          </a:xfrm>
          <a:prstGeom prst="roundRect">
            <a:avLst>
              <a:gd name="adj" fmla="val 15517"/>
            </a:avLst>
          </a:prstGeom>
          <a:solidFill>
            <a:srgbClr val="0B1F33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F96AB1E-A3E7-4263-B7A9-F332EF1E057E}"/>
              </a:ext>
            </a:extLst>
          </p:cNvPr>
          <p:cNvSpPr>
            <a:spLocks noGrp="1"/>
          </p:cNvSpPr>
          <p:nvPr/>
        </p:nvSpPr>
        <p:spPr>
          <a:xfrm>
            <a:off x="1047750" y="4719776"/>
            <a:ext cx="1143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715B"/>
                </a:solidFill>
                <a:latin typeface="Malgun Gothic"/>
                <a:ea typeface="Malgun Gothic"/>
                <a:cs typeface="Malgun Gothic"/>
              </a:rPr>
              <a:t>다음 강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5956274-6192-4056-B714-5CAD971C4BF9}"/>
              </a:ext>
            </a:extLst>
          </p:cNvPr>
          <p:cNvSpPr>
            <a:spLocks noGrp="1"/>
          </p:cNvSpPr>
          <p:nvPr/>
        </p:nvSpPr>
        <p:spPr>
          <a:xfrm>
            <a:off x="2238375" y="4524375"/>
            <a:ext cx="8715375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다음 시간에는 전기와 수도처럼 버튼, 입력 폼, 결과 화면을 연결합니다.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D85CEF3-5B04-461F-B3BF-773443ACC0B9}"/>
              </a:ext>
            </a:extLst>
          </p:cNvPr>
          <p:cNvSpPr>
            <a:spLocks noGrp="1"/>
          </p:cNvSpPr>
          <p:nvPr/>
        </p:nvSpPr>
        <p:spPr>
          <a:xfrm>
            <a:off x="666750" y="6419850"/>
            <a:ext cx="10858500" cy="19050"/>
          </a:xfrm>
          <a:prstGeom prst="rect">
            <a:avLst/>
          </a:prstGeom>
          <a:solidFill>
            <a:srgbClr val="E8E1D6"/>
          </a:solidFill>
          <a:ln w="0">
            <a:noFill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3EB0FC7-87D9-4D1B-8E1D-366E927341A4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2095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권장 진행 2분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60E0D39-4671-4F7D-9E00-71E13B8803B0}"/>
              </a:ext>
            </a:extLst>
          </p:cNvPr>
          <p:cNvSpPr>
            <a:spLocks noGrp="1"/>
          </p:cNvSpPr>
          <p:nvPr/>
        </p:nvSpPr>
        <p:spPr>
          <a:xfrm>
            <a:off x="8858250" y="6496050"/>
            <a:ext cx="26670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B6874"/>
                </a:solidFill>
                <a:latin typeface="Malgun Gothic"/>
                <a:ea typeface="Malgun Gothic"/>
                <a:cs typeface="Malgun Gothic"/>
              </a:rPr>
              <a:t>바이브코딩 5회 완성 과정</a:t>
            </a:r>
          </a:p>
        </p:txBody>
      </p:sp>
    </p:spTree>
    <p:extLst>
      <p:ext uri="{BB962C8B-B14F-4D97-AF65-F5344CB8AC3E}">
        <p14:creationId xmlns:p14="http://schemas.microsoft.com/office/powerpoint/2010/main" val="75789613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1429</Words>
  <Application>Microsoft Office PowerPoint</Application>
  <DocSecurity>0</DocSecurity>
  <PresentationFormat>와이드스크린</PresentationFormat>
  <Paragraphs>231</Paragraphs>
  <Slides>18</Slides>
  <Notes>16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1" baseType="lpstr">
      <vt:lpstr>Malgun Gothic</vt:lpstr>
      <vt:lpstr>Calibri</vt:lpstr>
      <vt:lpstr>ChatGPT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정만 조</cp:lastModifiedBy>
  <cp:revision>2</cp:revision>
  <dcterms:created xsi:type="dcterms:W3CDTF">2026-09-11T06:41:06Z</dcterms:created>
  <dcterms:modified xsi:type="dcterms:W3CDTF">2026-09-12T16:57:37Z</dcterms:modified>
</cp:coreProperties>
</file>