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4분</a:t>
            </a:r>
          </a:p>
          <a:p>
            <a:r>
              <a:t>강사용 메모: 표지 이미지의 집 공사 단계와 오늘 만들 웹 결과물을 연결해 소개합니다. 수강생에게 오늘의 부담을 낮추는 말로 시작합니다.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6분</a:t>
            </a:r>
          </a:p>
          <a:p>
            <a:r>
              <a:t>강사용 메모: 오늘 결과물을 먼저 보여주고, 수강생이 할 수 있게 되는 행동을 세 가지로 설명합니다.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7분</a:t>
            </a:r>
          </a:p>
          <a:p>
            <a:r>
              <a:t>강사용 메모: 전체 과정에서 오늘 수업의 위치를 설명합니다. 집을 한 번에 완성하지 않듯, 기능을 단계별로 완성한다는 원칙을 강조합니다.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수업 중 질문이 생기면 개인 실습 시간에서 함께 해결한다고 안내합니다. 도구 설치 문제는 수업 시작 전 점검하는 편이 좋습니다.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정적 화면과 상호작용 화면을 실제 예시로 비교합니다.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10분</a:t>
            </a:r>
          </a:p>
          <a:p>
            <a:r>
              <a:t>강사용 메모: 다섯 요소를 칠판에 적고, 수강생이 각 요소에 한 문장씩 답하도록 합니다. 답을 합치면 첫 요청문이 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두 요청을 실제 도구에 입력했을 때 무엇이 달라질지 수강생에게 먼저 질문합니다.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10분</a:t>
            </a:r>
          </a:p>
          <a:p>
            <a:r>
              <a:t>강사용 메모: 완성본을 빠르게 만드는 모습보다, 작은 요청과 확인을 반복하는 모습을 보여줍니다. 시연 중 화면을 자주 확대합니다.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15분</a:t>
            </a:r>
          </a:p>
          <a:p>
            <a:r>
              <a:t>강사용 메모: 화면을 함께 맞추는 실습입니다. 빠른 수강생에게는 개인화 과제를 주고, 늦은 수강생은 필수 단계만 완료하게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15분</a:t>
            </a:r>
          </a:p>
          <a:p>
            <a:r>
              <a:t>강사용 메모: 화면을 함께 맞추는 실습입니다. 빠른 수강생에게는 개인화 과제를 주고, 늦은 수강생은 필수 단계만 완료하게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휴식 전에 모두 저장했는지 확인합니다. 강사는 이 시간에 설치 또는 화면 문제가 있는 수강생을 빠르게 돕습니다.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시안은 정답이 아니라 목표 화면입니다. 수강생이 자기 주제에 맞게 사진과 문구를 바꾸도록 안내합니다.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7분</a:t>
            </a:r>
          </a:p>
          <a:p>
            <a:r>
              <a:t>강사용 메모: 수강생이 자기 화면을 직접 보면서 하나씩 확인하게 합니다. 모든 항목을 고치기보다 핵심 흐름에 영향을 주는 문제부터 다룹니다.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오류 화면을 숨기지 않고 그대로 보여주는 습관을 강조합니다. AI에게 보낼 문장을 수강생과 함께 한 번 작성합니다.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강사는 순회하며 한 사람에게 한 가지 핵심 조언만 제공합니다. 완성 속도보다 핵심 흐름이 끝까지 작동하는지 확인합니다.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2분</a:t>
            </a:r>
          </a:p>
          <a:p>
            <a:r>
              <a:t>강사용 메모: 과제를 읽고 저장 위치를 다시 확인합니다. 마지막 강의라면 공개 주소를 서로 교환하고 이후 개선 계획을 한 줄씩 말하게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31465F40-35A6-477F-908A-F77778BD0573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409575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바이브코딩 3강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938B717-5F4F-4B26-A70D-B50E4C5E0271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4857750" cy="1428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3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전기와 설비 연결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5583632-7C2F-4441-AC49-FF8778AB53D9}"/>
              </a:ext>
            </a:extLst>
          </p:cNvPr>
          <p:cNvSpPr>
            <a:spLocks noGrp="1"/>
          </p:cNvSpPr>
          <p:nvPr/>
        </p:nvSpPr>
        <p:spPr>
          <a:xfrm>
            <a:off x="714375" y="3238500"/>
            <a:ext cx="40957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버튼과 입력 기능이 있는 웹앱 만들기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AEA0A52-584D-4A73-AEB4-67B67E7D6D1C}"/>
              </a:ext>
            </a:extLst>
          </p:cNvPr>
          <p:cNvSpPr>
            <a:spLocks noGrp="1"/>
          </p:cNvSpPr>
          <p:nvPr/>
        </p:nvSpPr>
        <p:spPr>
          <a:xfrm>
            <a:off x="714375" y="4257675"/>
            <a:ext cx="2476500" cy="47625"/>
          </a:xfrm>
          <a:prstGeom prst="roundRect">
            <a:avLst>
              <a:gd name="adj" fmla="val 4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93898F-65A6-4753-BE02-93424E9EDD8F}"/>
              </a:ext>
            </a:extLst>
          </p:cNvPr>
          <p:cNvSpPr>
            <a:spLocks noGrp="1"/>
          </p:cNvSpPr>
          <p:nvPr/>
        </p:nvSpPr>
        <p:spPr>
          <a:xfrm>
            <a:off x="714375" y="4514850"/>
            <a:ext cx="4857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홈페이지 만들기는 집 짓기와 같습니다</a:t>
            </a:r>
          </a:p>
        </p:txBody>
      </p:sp>
    </p:spTree>
    <p:extLst>
      <p:ext uri="{BB962C8B-B14F-4D97-AF65-F5344CB8AC3E}">
        <p14:creationId xmlns:p14="http://schemas.microsoft.com/office/powerpoint/2010/main" val="58119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B3377827-4855-4A90-B634-4BC645135D0D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오늘 도착할 곳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00391E9-A688-4038-8B73-EA9385037AF1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D5C3ED7-825C-43C7-9A5B-B3B24E400382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02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54CF21A-D2B7-48FA-8BF5-EE0B64EDB63D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CCF6A78-9C01-44C6-A0ED-5C79815D3612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D6D76CA-9EB6-4D7F-85B7-A53C3BCA6DC8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D589929-15DD-4148-A59D-5193D6348F23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7CB7B36-BC2B-437F-A981-23A68832E6E5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CAED557-3CFB-4583-A32F-CA943BD06D8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5586268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오늘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수업이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끝나면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사용자가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입력하고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결과를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확인하는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신청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또는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예약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웹</a:t>
            </a:r>
            <a:r>
              <a:rPr lang="ko-KR" altLang="en-US"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앱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을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만들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수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있습니다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7358725E-5E03-4CD9-A2F1-9C8CDFD6AB68}"/>
              </a:ext>
            </a:extLst>
          </p:cNvPr>
          <p:cNvSpPr>
            <a:spLocks noGrp="1"/>
          </p:cNvSpPr>
          <p:nvPr/>
        </p:nvSpPr>
        <p:spPr>
          <a:xfrm>
            <a:off x="714375" y="29908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6F03CCE-781A-459B-A385-98FB5FA57D5D}"/>
              </a:ext>
            </a:extLst>
          </p:cNvPr>
          <p:cNvSpPr>
            <a:spLocks noGrp="1"/>
          </p:cNvSpPr>
          <p:nvPr/>
        </p:nvSpPr>
        <p:spPr>
          <a:xfrm>
            <a:off x="1019175" y="29146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사용자 행동의 순서를 그리기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7683871-CE23-4E43-A119-9AA7CD0B6469}"/>
              </a:ext>
            </a:extLst>
          </p:cNvPr>
          <p:cNvSpPr>
            <a:spLocks noGrp="1"/>
          </p:cNvSpPr>
          <p:nvPr/>
        </p:nvSpPr>
        <p:spPr>
          <a:xfrm>
            <a:off x="714375" y="37147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0BBD6B1-C914-4F79-A624-5831AC2B1EEE}"/>
              </a:ext>
            </a:extLst>
          </p:cNvPr>
          <p:cNvSpPr>
            <a:spLocks noGrp="1"/>
          </p:cNvSpPr>
          <p:nvPr/>
        </p:nvSpPr>
        <p:spPr>
          <a:xfrm>
            <a:off x="1019175" y="36385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입력 폼과 버튼을 연결하기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75F6C253-A48D-49A7-85AA-6DC0506A6090}"/>
              </a:ext>
            </a:extLst>
          </p:cNvPr>
          <p:cNvSpPr>
            <a:spLocks noGrp="1"/>
          </p:cNvSpPr>
          <p:nvPr/>
        </p:nvSpPr>
        <p:spPr>
          <a:xfrm>
            <a:off x="714375" y="44386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0790A1C-FC78-4A9D-802E-D64D44C4B5AA}"/>
              </a:ext>
            </a:extLst>
          </p:cNvPr>
          <p:cNvSpPr>
            <a:spLocks noGrp="1"/>
          </p:cNvSpPr>
          <p:nvPr/>
        </p:nvSpPr>
        <p:spPr>
          <a:xfrm>
            <a:off x="1019175" y="43624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성공과 오류 상태를 보여주기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rcRect l="20734" r="20734"/>
          <a:stretch>
            <a:fillRect/>
          </a:stretch>
        </p:blipFill>
        <p:spPr>
          <a:xfrm>
            <a:off x="6572250" y="1238250"/>
            <a:ext cx="4953000" cy="4762500"/>
          </a:xfrm>
          <a:prstGeom prst="roundRect">
            <a:avLst>
              <a:gd name="adj" fmla="val 4800"/>
            </a:avLst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CAD87F84-92F0-4FF0-9687-E1F0E27F6AD6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18F6467-4030-47D7-91EF-7111224515D8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6분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2D7C3E8-F793-4110-8E20-1FD629542B57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444873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0C31D2B0-B08D-450A-AD6F-02DF4006B0CA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다섯 번의 집 짓기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8B7B3D0-4E0A-440F-A2DA-75D97405CB56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EB4F1A4-AE06-4E51-8F8F-41F0A4BB7B12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03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E973D00-8E08-4F5D-8BA7-AC1DF0F4E165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5D47BDA-403E-43BF-AB9D-0064C98D67E9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94CF416-BA36-414D-9B94-489E1F3B19D4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FEE3D78-B530-47D5-92E9-CF0B495F6D2E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31C4378-7B80-4E2E-9CC0-3464665D38AF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2BCF598-C2EC-4F90-9E29-5A06B43CCBF3}"/>
              </a:ext>
            </a:extLst>
          </p:cNvPr>
          <p:cNvSpPr>
            <a:spLocks noGrp="1"/>
          </p:cNvSpPr>
          <p:nvPr/>
        </p:nvSpPr>
        <p:spPr>
          <a:xfrm>
            <a:off x="6667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117D92E-C791-4BF9-890E-9A0EFAF5E5B2}"/>
              </a:ext>
            </a:extLst>
          </p:cNvPr>
          <p:cNvSpPr>
            <a:spLocks noGrp="1"/>
          </p:cNvSpPr>
          <p:nvPr/>
        </p:nvSpPr>
        <p:spPr>
          <a:xfrm>
            <a:off x="8572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1  기초공사</a:t>
            </a: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첫 홈페이지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F2449E5E-3DC3-41CC-B6CA-A327645FBC43}"/>
              </a:ext>
            </a:extLst>
          </p:cNvPr>
          <p:cNvSpPr>
            <a:spLocks noGrp="1"/>
          </p:cNvSpPr>
          <p:nvPr/>
        </p:nvSpPr>
        <p:spPr>
          <a:xfrm>
            <a:off x="8572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0DC0746E-2542-40E3-B8C8-F24C7077EDEF}"/>
              </a:ext>
            </a:extLst>
          </p:cNvPr>
          <p:cNvSpPr>
            <a:spLocks noGrp="1"/>
          </p:cNvSpPr>
          <p:nvPr/>
        </p:nvSpPr>
        <p:spPr>
          <a:xfrm>
            <a:off x="28765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32ECA10-6BC2-4356-8B2A-7E21363C212F}"/>
              </a:ext>
            </a:extLst>
          </p:cNvPr>
          <p:cNvSpPr>
            <a:spLocks noGrp="1"/>
          </p:cNvSpPr>
          <p:nvPr/>
        </p:nvSpPr>
        <p:spPr>
          <a:xfrm>
            <a:off x="2943226" y="2286000"/>
            <a:ext cx="179503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2 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골조·인테리어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구조와</a:t>
            </a:r>
            <a:r>
              <a:rPr sz="150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0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디자인</a:t>
            </a:r>
            <a:endParaRPr sz="150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E35F86A-1DE5-4EA2-A801-120143881BAF}"/>
              </a:ext>
            </a:extLst>
          </p:cNvPr>
          <p:cNvSpPr>
            <a:spLocks noGrp="1"/>
          </p:cNvSpPr>
          <p:nvPr/>
        </p:nvSpPr>
        <p:spPr>
          <a:xfrm>
            <a:off x="30670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C062423-966B-4A91-ABD7-8ADA124E14EA}"/>
              </a:ext>
            </a:extLst>
          </p:cNvPr>
          <p:cNvSpPr>
            <a:spLocks noGrp="1"/>
          </p:cNvSpPr>
          <p:nvPr/>
        </p:nvSpPr>
        <p:spPr>
          <a:xfrm>
            <a:off x="50863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0B1F33"/>
          </a:solidFill>
          <a:ln w="9525">
            <a:solidFill>
              <a:srgbClr val="0B1F33"/>
            </a:solidFill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B2718FA-227E-41A2-B50F-B6F7E8220B7E}"/>
              </a:ext>
            </a:extLst>
          </p:cNvPr>
          <p:cNvSpPr>
            <a:spLocks noGrp="1"/>
          </p:cNvSpPr>
          <p:nvPr/>
        </p:nvSpPr>
        <p:spPr>
          <a:xfrm>
            <a:off x="52768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  전기·설비</a:t>
            </a:r>
          </a:p>
          <a:p>
            <a:pPr algn="ctr"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버튼과 폼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0FCDDE47-851B-4A3E-A712-E921044C4F33}"/>
              </a:ext>
            </a:extLst>
          </p:cNvPr>
          <p:cNvSpPr>
            <a:spLocks noGrp="1"/>
          </p:cNvSpPr>
          <p:nvPr/>
        </p:nvSpPr>
        <p:spPr>
          <a:xfrm>
            <a:off x="5276850" y="3667125"/>
            <a:ext cx="1571625" cy="762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6E1B40CA-1CF1-4D39-B1BE-012820AA2A27}"/>
              </a:ext>
            </a:extLst>
          </p:cNvPr>
          <p:cNvSpPr>
            <a:spLocks noGrp="1"/>
          </p:cNvSpPr>
          <p:nvPr/>
        </p:nvSpPr>
        <p:spPr>
          <a:xfrm>
            <a:off x="72961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045E29F2-8077-4352-91E3-86F1BCF21C46}"/>
              </a:ext>
            </a:extLst>
          </p:cNvPr>
          <p:cNvSpPr>
            <a:spLocks noGrp="1"/>
          </p:cNvSpPr>
          <p:nvPr/>
        </p:nvSpPr>
        <p:spPr>
          <a:xfrm>
            <a:off x="74866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4  점검·보수</a:t>
            </a: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저장과 오류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61294A17-7128-4E4C-B5F9-6241E1466805}"/>
              </a:ext>
            </a:extLst>
          </p:cNvPr>
          <p:cNvSpPr>
            <a:spLocks noGrp="1"/>
          </p:cNvSpPr>
          <p:nvPr/>
        </p:nvSpPr>
        <p:spPr>
          <a:xfrm>
            <a:off x="74866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FDD8D68D-3DB2-4BFA-AC63-349CDEDAA69D}"/>
              </a:ext>
            </a:extLst>
          </p:cNvPr>
          <p:cNvSpPr>
            <a:spLocks noGrp="1"/>
          </p:cNvSpPr>
          <p:nvPr/>
        </p:nvSpPr>
        <p:spPr>
          <a:xfrm>
            <a:off x="95059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69F3916-E6E6-4C46-8B3E-57CCE04D400E}"/>
              </a:ext>
            </a:extLst>
          </p:cNvPr>
          <p:cNvSpPr>
            <a:spLocks noGrp="1"/>
          </p:cNvSpPr>
          <p:nvPr/>
        </p:nvSpPr>
        <p:spPr>
          <a:xfrm>
            <a:off x="96964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5  준공·입주</a:t>
            </a: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배포와 발표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EE302FEE-0D0D-4973-B5FF-8E003F29C793}"/>
              </a:ext>
            </a:extLst>
          </p:cNvPr>
          <p:cNvSpPr>
            <a:spLocks noGrp="1"/>
          </p:cNvSpPr>
          <p:nvPr/>
        </p:nvSpPr>
        <p:spPr>
          <a:xfrm>
            <a:off x="96964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06BE56A-4934-416B-B2AE-00C8B221A691}"/>
              </a:ext>
            </a:extLst>
          </p:cNvPr>
          <p:cNvSpPr>
            <a:spLocks noGrp="1"/>
          </p:cNvSpPr>
          <p:nvPr/>
        </p:nvSpPr>
        <p:spPr>
          <a:xfrm>
            <a:off x="666750" y="4857750"/>
            <a:ext cx="10858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오늘의 공정: 전기와 설비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6B33057-7BCD-4F27-9EC1-DB01CDA2A75C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E1AE920-44BE-4516-84EA-FA89A035B95E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7분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5BFEF7F-B155-4450-B921-E16BE3211EB6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211670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>
            <a:extLst>
              <a:ext uri="{FF2B5EF4-FFF2-40B4-BE49-F238E27FC236}">
                <a16:creationId xmlns:a16="http://schemas.microsoft.com/office/drawing/2014/main" id="{2D5A2998-0F94-42AB-AF2A-2ABA92F47AC4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120분 수업 흐름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A83ED58-E548-4B24-99AD-D7C684C0223C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AA49653-9942-48AF-BC42-9D519026624F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04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71F6F84-2BE8-48DD-8C5A-13D3004D6586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7B4611A-D930-4314-B11E-324C1539F120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75169E5-248B-455A-9363-F57A07AB65A0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C79D349-FF6D-475E-9E0F-810DAD26BD24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E3F9A07-3FC8-4D3C-B4E9-F86DC5A37075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93CAC18B-26DD-4453-9DFE-4A4E4192D125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2286000" cy="1047750"/>
          </a:xfrm>
          <a:prstGeom prst="roundRect">
            <a:avLst>
              <a:gd name="adj" fmla="val 12727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192BAB7-2746-482F-9AF1-C76782C32628}"/>
              </a:ext>
            </a:extLst>
          </p:cNvPr>
          <p:cNvSpPr>
            <a:spLocks noGrp="1"/>
          </p:cNvSpPr>
          <p:nvPr/>
        </p:nvSpPr>
        <p:spPr>
          <a:xfrm>
            <a:off x="819150" y="2266950"/>
            <a:ext cx="19812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49CED00-0990-46DC-BDA4-A57139D35C5E}"/>
              </a:ext>
            </a:extLst>
          </p:cNvPr>
          <p:cNvSpPr>
            <a:spLocks noGrp="1"/>
          </p:cNvSpPr>
          <p:nvPr/>
        </p:nvSpPr>
        <p:spPr>
          <a:xfrm>
            <a:off x="819150" y="2657475"/>
            <a:ext cx="19812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30분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20E5D71-814D-4197-BAEB-0DBF556A1E32}"/>
              </a:ext>
            </a:extLst>
          </p:cNvPr>
          <p:cNvSpPr>
            <a:spLocks noGrp="1"/>
          </p:cNvSpPr>
          <p:nvPr/>
        </p:nvSpPr>
        <p:spPr>
          <a:xfrm>
            <a:off x="3048000" y="2095500"/>
            <a:ext cx="2000250" cy="1047750"/>
          </a:xfrm>
          <a:prstGeom prst="roundRect">
            <a:avLst>
              <a:gd name="adj" fmla="val 12727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1BC7989-99B2-4383-941A-4073CDA0EDD3}"/>
              </a:ext>
            </a:extLst>
          </p:cNvPr>
          <p:cNvSpPr>
            <a:spLocks noGrp="1"/>
          </p:cNvSpPr>
          <p:nvPr/>
        </p:nvSpPr>
        <p:spPr>
          <a:xfrm>
            <a:off x="3200400" y="2266950"/>
            <a:ext cx="1695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시연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D67136D-D6DD-43D3-B409-27B078DACA4B}"/>
              </a:ext>
            </a:extLst>
          </p:cNvPr>
          <p:cNvSpPr>
            <a:spLocks noGrp="1"/>
          </p:cNvSpPr>
          <p:nvPr/>
        </p:nvSpPr>
        <p:spPr>
          <a:xfrm>
            <a:off x="3200400" y="265747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25분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7372CCF8-E7C1-44E1-8EF5-B708B3061F64}"/>
              </a:ext>
            </a:extLst>
          </p:cNvPr>
          <p:cNvSpPr>
            <a:spLocks noGrp="1"/>
          </p:cNvSpPr>
          <p:nvPr/>
        </p:nvSpPr>
        <p:spPr>
          <a:xfrm>
            <a:off x="5143500" y="2095500"/>
            <a:ext cx="2476500" cy="1047750"/>
          </a:xfrm>
          <a:prstGeom prst="roundRect">
            <a:avLst>
              <a:gd name="adj" fmla="val 12727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9639300-07FE-45A8-A3F3-921D2D328688}"/>
              </a:ext>
            </a:extLst>
          </p:cNvPr>
          <p:cNvSpPr>
            <a:spLocks noGrp="1"/>
          </p:cNvSpPr>
          <p:nvPr/>
        </p:nvSpPr>
        <p:spPr>
          <a:xfrm>
            <a:off x="5295900" y="2266950"/>
            <a:ext cx="21717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따라 하기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EE32463-5461-4BF4-B219-2AC574EB32CE}"/>
              </a:ext>
            </a:extLst>
          </p:cNvPr>
          <p:cNvSpPr>
            <a:spLocks noGrp="1"/>
          </p:cNvSpPr>
          <p:nvPr/>
        </p:nvSpPr>
        <p:spPr>
          <a:xfrm>
            <a:off x="5295900" y="2657475"/>
            <a:ext cx="21717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35분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D61A2F7-FE53-4902-9AAF-C5AEBF990602}"/>
              </a:ext>
            </a:extLst>
          </p:cNvPr>
          <p:cNvSpPr>
            <a:spLocks noGrp="1"/>
          </p:cNvSpPr>
          <p:nvPr/>
        </p:nvSpPr>
        <p:spPr>
          <a:xfrm>
            <a:off x="7715250" y="2095500"/>
            <a:ext cx="2000250" cy="1047750"/>
          </a:xfrm>
          <a:prstGeom prst="roundRect">
            <a:avLst>
              <a:gd name="adj" fmla="val 12727"/>
            </a:avLst>
          </a:prstGeom>
          <a:solidFill>
            <a:srgbClr val="F2C14E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7C228E2-0E4E-4D5A-B0B5-DAB210218580}"/>
              </a:ext>
            </a:extLst>
          </p:cNvPr>
          <p:cNvSpPr>
            <a:spLocks noGrp="1"/>
          </p:cNvSpPr>
          <p:nvPr/>
        </p:nvSpPr>
        <p:spPr>
          <a:xfrm>
            <a:off x="7867650" y="2266950"/>
            <a:ext cx="1695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개인 실습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D5CE3AE-3767-47FA-947E-997A927D0630}"/>
              </a:ext>
            </a:extLst>
          </p:cNvPr>
          <p:cNvSpPr>
            <a:spLocks noGrp="1"/>
          </p:cNvSpPr>
          <p:nvPr/>
        </p:nvSpPr>
        <p:spPr>
          <a:xfrm>
            <a:off x="7867650" y="265747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20분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A62A1D47-C5D5-42CC-89F9-DA39FD0C90D1}"/>
              </a:ext>
            </a:extLst>
          </p:cNvPr>
          <p:cNvSpPr>
            <a:spLocks noGrp="1"/>
          </p:cNvSpPr>
          <p:nvPr/>
        </p:nvSpPr>
        <p:spPr>
          <a:xfrm>
            <a:off x="9810750" y="2095500"/>
            <a:ext cx="1619250" cy="1047750"/>
          </a:xfrm>
          <a:prstGeom prst="roundRect">
            <a:avLst>
              <a:gd name="adj" fmla="val 12727"/>
            </a:avLst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1E9A486-85C4-4899-BF86-EFDC74132D46}"/>
              </a:ext>
            </a:extLst>
          </p:cNvPr>
          <p:cNvSpPr>
            <a:spLocks noGrp="1"/>
          </p:cNvSpPr>
          <p:nvPr/>
        </p:nvSpPr>
        <p:spPr>
          <a:xfrm>
            <a:off x="9963150" y="2266950"/>
            <a:ext cx="1314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정리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FCB4637-09D0-4E21-97B6-B26C4D1FE132}"/>
              </a:ext>
            </a:extLst>
          </p:cNvPr>
          <p:cNvSpPr>
            <a:spLocks noGrp="1"/>
          </p:cNvSpPr>
          <p:nvPr/>
        </p:nvSpPr>
        <p:spPr>
          <a:xfrm>
            <a:off x="9963150" y="2657475"/>
            <a:ext cx="1314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10분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BCE5E65-8B59-43CE-AC5C-D822B4038F44}"/>
              </a:ext>
            </a:extLst>
          </p:cNvPr>
          <p:cNvSpPr>
            <a:spLocks noGrp="1"/>
          </p:cNvSpPr>
          <p:nvPr/>
        </p:nvSpPr>
        <p:spPr>
          <a:xfrm>
            <a:off x="666750" y="3714750"/>
            <a:ext cx="10858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설명 10분 안팎과 실습 15분 안팎을 번갈아 진행합니다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20414E2-3F35-401A-A3EB-57F82D85C41A}"/>
              </a:ext>
            </a:extLst>
          </p:cNvPr>
          <p:cNvSpPr>
            <a:spLocks noGrp="1"/>
          </p:cNvSpPr>
          <p:nvPr/>
        </p:nvSpPr>
        <p:spPr>
          <a:xfrm>
            <a:off x="666750" y="4572000"/>
            <a:ext cx="10858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72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수강생 화면을 확인하는 시간이 수업 속도를 결정합니다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FCF471E-72E7-4155-A512-FDE72BC1065D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0A99989-01D9-4FF8-9463-65CF14898FC3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1935588-7D6B-481A-B90B-20D546E4E0B4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345708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190A5205-E057-4F0B-95CE-82224302AEF7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홈페이지와 웹앱의 차이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CACF4DD-1EA0-4319-8B5F-19736045A8FB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6D5E352-40E2-4EDB-A50F-A052808A46A2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05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7F6D86A3-179C-46B8-AA35-CFDC1478260B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72B1DD6-5AA5-44C7-865D-71384E3FE54A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9B52E0C-58AB-4AA1-96FB-443970B933F1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1A56752-B220-4499-B4ED-0C5FE5427F2D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E7DDCC4-1F49-457A-B0F8-B48756AC10BC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902FE378-A777-46CA-8E4B-709FA4B2A6C1}"/>
              </a:ext>
            </a:extLst>
          </p:cNvPr>
          <p:cNvSpPr>
            <a:spLocks noGrp="1"/>
          </p:cNvSpPr>
          <p:nvPr/>
        </p:nvSpPr>
        <p:spPr>
          <a:xfrm>
            <a:off x="904875" y="1704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86C2B23-ABD6-403A-AE9B-344F04718157}"/>
              </a:ext>
            </a:extLst>
          </p:cNvPr>
          <p:cNvSpPr>
            <a:spLocks noGrp="1"/>
          </p:cNvSpPr>
          <p:nvPr/>
        </p:nvSpPr>
        <p:spPr>
          <a:xfrm>
            <a:off x="1209675" y="1628775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홈페이지는 정보를 보여줍니다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D43AC8C-5745-479B-8788-94EE8A92E841}"/>
              </a:ext>
            </a:extLst>
          </p:cNvPr>
          <p:cNvSpPr>
            <a:spLocks noGrp="1"/>
          </p:cNvSpPr>
          <p:nvPr/>
        </p:nvSpPr>
        <p:spPr>
          <a:xfrm>
            <a:off x="904875" y="27051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E6A1560-A146-44B8-910A-8D6C63BE39FC}"/>
              </a:ext>
            </a:extLst>
          </p:cNvPr>
          <p:cNvSpPr>
            <a:spLocks noGrp="1"/>
          </p:cNvSpPr>
          <p:nvPr/>
        </p:nvSpPr>
        <p:spPr>
          <a:xfrm>
            <a:off x="1209675" y="2628900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웹앱은 입력을 받고 반응합니다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63DFA12-5784-438F-8186-CC0067923F31}"/>
              </a:ext>
            </a:extLst>
          </p:cNvPr>
          <p:cNvSpPr>
            <a:spLocks noGrp="1"/>
          </p:cNvSpPr>
          <p:nvPr/>
        </p:nvSpPr>
        <p:spPr>
          <a:xfrm>
            <a:off x="904875" y="370522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CDEC1EE-F193-4F2E-9716-A748D53FCD51}"/>
              </a:ext>
            </a:extLst>
          </p:cNvPr>
          <p:cNvSpPr>
            <a:spLocks noGrp="1"/>
          </p:cNvSpPr>
          <p:nvPr/>
        </p:nvSpPr>
        <p:spPr>
          <a:xfrm>
            <a:off x="1209675" y="3629025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좋은 기능은 사용자의 다음 행동을 분명히 안내합니다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7D2D748-3E75-4015-B774-F5C929F553F4}"/>
              </a:ext>
            </a:extLst>
          </p:cNvPr>
          <p:cNvSpPr>
            <a:spLocks noGrp="1"/>
          </p:cNvSpPr>
          <p:nvPr/>
        </p:nvSpPr>
        <p:spPr>
          <a:xfrm>
            <a:off x="904875" y="4762500"/>
            <a:ext cx="9906000" cy="857250"/>
          </a:xfrm>
          <a:prstGeom prst="roundRect">
            <a:avLst>
              <a:gd name="adj" fmla="val 17778"/>
            </a:avLst>
          </a:prstGeom>
          <a:solidFill>
            <a:srgbClr val="DDF3EE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9647E19-6CE5-4169-8DFC-E916A4DEEF34}"/>
              </a:ext>
            </a:extLst>
          </p:cNvPr>
          <p:cNvSpPr>
            <a:spLocks noGrp="1"/>
          </p:cNvSpPr>
          <p:nvPr/>
        </p:nvSpPr>
        <p:spPr>
          <a:xfrm>
            <a:off x="1190625" y="4953000"/>
            <a:ext cx="9334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5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정적</a:t>
            </a:r>
            <a:r>
              <a:rPr sz="15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화면과</a:t>
            </a:r>
            <a:r>
              <a:rPr sz="15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상호작용</a:t>
            </a:r>
            <a:r>
              <a:rPr sz="15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화면을</a:t>
            </a:r>
            <a:r>
              <a:rPr sz="15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실제</a:t>
            </a:r>
            <a:r>
              <a:rPr sz="15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예시로</a:t>
            </a:r>
            <a:r>
              <a:rPr sz="15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5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비교합니다</a:t>
            </a:r>
            <a:r>
              <a:rPr sz="15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A927B6F-0C1D-4894-807F-25B0AEDA2FE9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9B5D086-5ECB-4FA6-B35B-3B89E41CE817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38EFFF4-3BC8-4CEB-A81C-F94B1DE48C1A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99052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92D2732C-DB21-4BA2-BFF8-EAED8D61ACDE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기능 요청문의 다섯 요소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154431D-5FE0-47D6-A2C0-A767D9EDD1E6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039593-70D8-4CB2-8313-D9454B97F892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rPr>
              <a:t>06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F5FC670-1ECF-4396-A204-160C0CB18051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8F16FD2-FD3E-49B6-B8F7-EDDCFE8FDDBD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0CB3959-78DE-4F92-BA2B-058CA6C7C2A8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639FD64-E8A3-4EAA-97DA-72F9B21DB6B3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578B7993-2EA3-46F3-BDC7-E2FB7EEA87D4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9CE177A-5B5B-4CEB-A389-5D67817D9CE5}"/>
              </a:ext>
            </a:extLst>
          </p:cNvPr>
          <p:cNvSpPr>
            <a:spLocks noGrp="1"/>
          </p:cNvSpPr>
          <p:nvPr/>
        </p:nvSpPr>
        <p:spPr>
          <a:xfrm>
            <a:off x="809625" y="13811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EB66198-D6C4-415C-ACDD-14C186D335BA}"/>
              </a:ext>
            </a:extLst>
          </p:cNvPr>
          <p:cNvSpPr>
            <a:spLocks noGrp="1"/>
          </p:cNvSpPr>
          <p:nvPr/>
        </p:nvSpPr>
        <p:spPr>
          <a:xfrm>
            <a:off x="1666875" y="14001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사용자 행동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16BEA04-85F9-4C7F-803D-E8F1E1D402CF}"/>
              </a:ext>
            </a:extLst>
          </p:cNvPr>
          <p:cNvSpPr>
            <a:spLocks noGrp="1"/>
          </p:cNvSpPr>
          <p:nvPr/>
        </p:nvSpPr>
        <p:spPr>
          <a:xfrm>
            <a:off x="1666875" y="19716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864F674-C6D6-44B1-97C9-B6E9935561BD}"/>
              </a:ext>
            </a:extLst>
          </p:cNvPr>
          <p:cNvSpPr>
            <a:spLocks noGrp="1"/>
          </p:cNvSpPr>
          <p:nvPr/>
        </p:nvSpPr>
        <p:spPr>
          <a:xfrm>
            <a:off x="809625" y="227647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091451D-DB92-4431-8E06-D742919487A9}"/>
              </a:ext>
            </a:extLst>
          </p:cNvPr>
          <p:cNvSpPr>
            <a:spLocks noGrp="1"/>
          </p:cNvSpPr>
          <p:nvPr/>
        </p:nvSpPr>
        <p:spPr>
          <a:xfrm>
            <a:off x="1666875" y="229552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입력 항목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CD195D0-64B6-4469-8FEC-DDB31C8B248F}"/>
              </a:ext>
            </a:extLst>
          </p:cNvPr>
          <p:cNvSpPr>
            <a:spLocks noGrp="1"/>
          </p:cNvSpPr>
          <p:nvPr/>
        </p:nvSpPr>
        <p:spPr>
          <a:xfrm>
            <a:off x="1666875" y="286702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AB265F9-1ABA-414D-8BAB-CBE23D84DACF}"/>
              </a:ext>
            </a:extLst>
          </p:cNvPr>
          <p:cNvSpPr>
            <a:spLocks noGrp="1"/>
          </p:cNvSpPr>
          <p:nvPr/>
        </p:nvSpPr>
        <p:spPr>
          <a:xfrm>
            <a:off x="809625" y="31718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2C14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2C14E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3DF2AA-58C5-4B0B-B864-2C2B2073A3C8}"/>
              </a:ext>
            </a:extLst>
          </p:cNvPr>
          <p:cNvSpPr>
            <a:spLocks noGrp="1"/>
          </p:cNvSpPr>
          <p:nvPr/>
        </p:nvSpPr>
        <p:spPr>
          <a:xfrm>
            <a:off x="1666875" y="31908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버튼 동작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64A68BD-266B-48C5-B50B-6F6508F470BF}"/>
              </a:ext>
            </a:extLst>
          </p:cNvPr>
          <p:cNvSpPr>
            <a:spLocks noGrp="1"/>
          </p:cNvSpPr>
          <p:nvPr/>
        </p:nvSpPr>
        <p:spPr>
          <a:xfrm>
            <a:off x="1666875" y="37623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AF02594-CF30-4D67-A1E8-FB74E77A1D9B}"/>
              </a:ext>
            </a:extLst>
          </p:cNvPr>
          <p:cNvSpPr>
            <a:spLocks noGrp="1"/>
          </p:cNvSpPr>
          <p:nvPr/>
        </p:nvSpPr>
        <p:spPr>
          <a:xfrm>
            <a:off x="809625" y="406717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81E6F23-3C67-4CE6-952A-0A69CC6E7E5B}"/>
              </a:ext>
            </a:extLst>
          </p:cNvPr>
          <p:cNvSpPr>
            <a:spLocks noGrp="1"/>
          </p:cNvSpPr>
          <p:nvPr/>
        </p:nvSpPr>
        <p:spPr>
          <a:xfrm>
            <a:off x="1666875" y="408622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성공 화면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5C36EB8-EF24-48F9-B234-520EA4C2B54C}"/>
              </a:ext>
            </a:extLst>
          </p:cNvPr>
          <p:cNvSpPr>
            <a:spLocks noGrp="1"/>
          </p:cNvSpPr>
          <p:nvPr/>
        </p:nvSpPr>
        <p:spPr>
          <a:xfrm>
            <a:off x="1666875" y="465772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E368E47-7D07-4089-A54C-7D12F5294E1B}"/>
              </a:ext>
            </a:extLst>
          </p:cNvPr>
          <p:cNvSpPr>
            <a:spLocks noGrp="1"/>
          </p:cNvSpPr>
          <p:nvPr/>
        </p:nvSpPr>
        <p:spPr>
          <a:xfrm>
            <a:off x="809625" y="49625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7719B05-3D31-40BF-BB1C-8D7715F52406}"/>
              </a:ext>
            </a:extLst>
          </p:cNvPr>
          <p:cNvSpPr>
            <a:spLocks noGrp="1"/>
          </p:cNvSpPr>
          <p:nvPr/>
        </p:nvSpPr>
        <p:spPr>
          <a:xfrm>
            <a:off x="1666875" y="49815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잘못된 입력 처리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F26934B-30F2-4685-BB29-17C2F4E65573}"/>
              </a:ext>
            </a:extLst>
          </p:cNvPr>
          <p:cNvSpPr>
            <a:spLocks noGrp="1"/>
          </p:cNvSpPr>
          <p:nvPr/>
        </p:nvSpPr>
        <p:spPr>
          <a:xfrm>
            <a:off x="1666875" y="55530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BB6A2AE9-2A2D-4160-99D0-5F5495AEA3AD}"/>
              </a:ext>
            </a:extLst>
          </p:cNvPr>
          <p:cNvSpPr>
            <a:spLocks noGrp="1"/>
          </p:cNvSpPr>
          <p:nvPr/>
        </p:nvSpPr>
        <p:spPr>
          <a:xfrm>
            <a:off x="8620125" y="5476875"/>
            <a:ext cx="2905125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875" b="1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요청문은 설계도입니다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AAF92EE-797E-4C2D-9F9A-56E9F4FDAE25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827CC6C4-7770-42DE-B43B-1D8DE87E5111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10분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96DB711-B288-4B26-A97C-91BC2B95E705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514904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7C5CC3B4-AE2E-447D-845A-938F870157F4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요청문 비교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43D6221-63CD-47D6-A767-49988052525E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072CDD8-4AE0-4559-A91C-28F8BBDA737B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07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710F3A97-CE1C-4B24-842E-C68C5FBD8EE4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1FEFD0C-C7CD-4C26-AAFC-B8BFC3634323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C819968A-8A45-4A50-A571-8D977F79C759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E91D24D6-E337-4B06-83FE-5E9C44DB1BBF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9533ED6-0F84-4FB2-908B-0C3320D75595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1832627-5D8E-4E5B-B4A0-6BBF7365503C}"/>
              </a:ext>
            </a:extLst>
          </p:cNvPr>
          <p:cNvSpPr>
            <a:spLocks noGrp="1"/>
          </p:cNvSpPr>
          <p:nvPr/>
        </p:nvSpPr>
        <p:spPr>
          <a:xfrm>
            <a:off x="762000" y="1476375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막연한 요청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83D6A56-A5E7-4084-9155-24F0B78F7A02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4857750" cy="23812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F9D0794-BBF1-4DCD-9829-87AE353BEB62}"/>
              </a:ext>
            </a:extLst>
          </p:cNvPr>
          <p:cNvSpPr>
            <a:spLocks noGrp="1"/>
          </p:cNvSpPr>
          <p:nvPr/>
        </p:nvSpPr>
        <p:spPr>
          <a:xfrm>
            <a:off x="1000125" y="2476500"/>
            <a:ext cx="41910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“</a:t>
            </a:r>
            <a:r>
              <a:rPr sz="23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예약</a:t>
            </a:r>
            <a:r>
              <a:rPr sz="23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기능</a:t>
            </a:r>
            <a:r>
              <a:rPr sz="23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넣어줘</a:t>
            </a:r>
            <a:r>
              <a:rPr sz="23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”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11687C9-9F7A-43B7-AB81-5148306EC687}"/>
              </a:ext>
            </a:extLst>
          </p:cNvPr>
          <p:cNvSpPr>
            <a:spLocks noGrp="1"/>
          </p:cNvSpPr>
          <p:nvPr/>
        </p:nvSpPr>
        <p:spPr>
          <a:xfrm>
            <a:off x="6667500" y="1476375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구체적인 요청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4951930A-88F5-4FD4-948F-BC6DD6CCAF9A}"/>
              </a:ext>
            </a:extLst>
          </p:cNvPr>
          <p:cNvSpPr>
            <a:spLocks noGrp="1"/>
          </p:cNvSpPr>
          <p:nvPr/>
        </p:nvSpPr>
        <p:spPr>
          <a:xfrm>
            <a:off x="6572250" y="1952625"/>
            <a:ext cx="4953000" cy="2381250"/>
          </a:xfrm>
          <a:prstGeom prst="roundRect">
            <a:avLst>
              <a:gd name="adj" fmla="val 8000"/>
            </a:avLst>
          </a:prstGeom>
          <a:solidFill>
            <a:srgbClr val="FFE3DC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17D31AB-7419-476F-8582-E26BCC41EBA7}"/>
              </a:ext>
            </a:extLst>
          </p:cNvPr>
          <p:cNvSpPr>
            <a:spLocks noGrp="1"/>
          </p:cNvSpPr>
          <p:nvPr/>
        </p:nvSpPr>
        <p:spPr>
          <a:xfrm>
            <a:off x="6905625" y="2238375"/>
            <a:ext cx="428625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“날짜와 시간을 고르고 이름과 연락처를 입력한 뒤 예약 버튼을 누르는 폼을 만들어줘. 빈 항목이 있으면 해당 칸 아래에 안내를 보여주고, 모두 입력하면 예약 완료 화면으로 바꿔줘.”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983034C-1708-4FC4-87FB-C738CB3B8532}"/>
              </a:ext>
            </a:extLst>
          </p:cNvPr>
          <p:cNvSpPr>
            <a:spLocks noGrp="1"/>
          </p:cNvSpPr>
          <p:nvPr/>
        </p:nvSpPr>
        <p:spPr>
          <a:xfrm>
            <a:off x="666750" y="4953000"/>
            <a:ext cx="10858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0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결과가</a:t>
            </a:r>
            <a:r>
              <a:rPr sz="20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마음에</a:t>
            </a:r>
            <a:r>
              <a:rPr sz="20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들지</a:t>
            </a:r>
            <a:r>
              <a:rPr sz="20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않으면</a:t>
            </a:r>
            <a:r>
              <a:rPr sz="20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취향보다</a:t>
            </a:r>
            <a:r>
              <a:rPr sz="20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조건을</a:t>
            </a:r>
            <a:r>
              <a:rPr sz="20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더 </a:t>
            </a:r>
            <a:r>
              <a:rPr sz="20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구체적으로</a:t>
            </a:r>
            <a:r>
              <a:rPr sz="20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말합니다</a:t>
            </a:r>
            <a:endParaRPr sz="2025" b="1" dirty="0">
              <a:solidFill>
                <a:srgbClr val="0B1F33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1F4B278-BE6E-4D70-9110-D00A6B6EFA79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164D904-5936-4E09-B921-FEBF1626CCAB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36865D1-77C9-4C36-AD59-BEE9C939834C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386727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4894B402-D969-44BF-8383-86B65DE27F30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예약 웹앱 사용자 흐름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DBB3ABF-F3EA-4A6D-8B25-E20A843EDE1F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35C1BD-5BB2-4660-AB97-9A74B7EDE3EF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08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3828559-AC57-4706-A48E-1320BB9C7B3D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D27C6DB-210B-42EF-98C6-27491A061DA6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51E32C2-CF2F-4DA9-816B-0CA863E928C0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919A677E-E4F2-4670-A598-D0F946255198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0050969-B653-439A-9308-7B313C937CF1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4EC5497-D160-4B0A-9B6D-BF9F0DD22969}"/>
              </a:ext>
            </a:extLst>
          </p:cNvPr>
          <p:cNvSpPr>
            <a:spLocks noGrp="1"/>
          </p:cNvSpPr>
          <p:nvPr/>
        </p:nvSpPr>
        <p:spPr>
          <a:xfrm>
            <a:off x="742950" y="1371600"/>
            <a:ext cx="1714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강사 시연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B3BFA8EE-1E78-421F-A443-9CF8DD592564}"/>
              </a:ext>
            </a:extLst>
          </p:cNvPr>
          <p:cNvSpPr>
            <a:spLocks noGrp="1"/>
          </p:cNvSpPr>
          <p:nvPr/>
        </p:nvSpPr>
        <p:spPr>
          <a:xfrm>
            <a:off x="857250" y="20383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0C8D8D4-068B-472B-985E-2FEF7983F55F}"/>
              </a:ext>
            </a:extLst>
          </p:cNvPr>
          <p:cNvSpPr>
            <a:spLocks noGrp="1"/>
          </p:cNvSpPr>
          <p:nvPr/>
        </p:nvSpPr>
        <p:spPr>
          <a:xfrm>
            <a:off x="1162050" y="1962150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날짜와 시간 선택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1FD9FB19-AD75-4983-B46E-E66467DA5B3B}"/>
              </a:ext>
            </a:extLst>
          </p:cNvPr>
          <p:cNvSpPr>
            <a:spLocks noGrp="1"/>
          </p:cNvSpPr>
          <p:nvPr/>
        </p:nvSpPr>
        <p:spPr>
          <a:xfrm>
            <a:off x="857250" y="30384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0D82C40-DC9E-4F3A-BCDA-91835175497E}"/>
              </a:ext>
            </a:extLst>
          </p:cNvPr>
          <p:cNvSpPr>
            <a:spLocks noGrp="1"/>
          </p:cNvSpPr>
          <p:nvPr/>
        </p:nvSpPr>
        <p:spPr>
          <a:xfrm>
            <a:off x="1162050" y="2962275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이름과 연락처 입력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B5F05C9-7944-41F2-88C1-48E1D2B3B1B2}"/>
              </a:ext>
            </a:extLst>
          </p:cNvPr>
          <p:cNvSpPr>
            <a:spLocks noGrp="1"/>
          </p:cNvSpPr>
          <p:nvPr/>
        </p:nvSpPr>
        <p:spPr>
          <a:xfrm>
            <a:off x="857250" y="40386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5395E89-D29B-462B-8CDC-1C5BB93C9CEB}"/>
              </a:ext>
            </a:extLst>
          </p:cNvPr>
          <p:cNvSpPr>
            <a:spLocks noGrp="1"/>
          </p:cNvSpPr>
          <p:nvPr/>
        </p:nvSpPr>
        <p:spPr>
          <a:xfrm>
            <a:off x="1162050" y="3962400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입력 확인 후 예약 완료 표시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99FFCB8F-59FB-4110-8831-754AB99070AD}"/>
              </a:ext>
            </a:extLst>
          </p:cNvPr>
          <p:cNvSpPr>
            <a:spLocks noGrp="1"/>
          </p:cNvSpPr>
          <p:nvPr/>
        </p:nvSpPr>
        <p:spPr>
          <a:xfrm>
            <a:off x="8524875" y="1762125"/>
            <a:ext cx="2476500" cy="3619500"/>
          </a:xfrm>
          <a:prstGeom prst="roundRect">
            <a:avLst>
              <a:gd name="adj" fmla="val 8462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A47A419-8FB2-423D-8653-870C9692AC57}"/>
              </a:ext>
            </a:extLst>
          </p:cNvPr>
          <p:cNvSpPr>
            <a:spLocks noGrp="1"/>
          </p:cNvSpPr>
          <p:nvPr/>
        </p:nvSpPr>
        <p:spPr>
          <a:xfrm>
            <a:off x="8858250" y="209550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관찰할 것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4D27C76-9DFE-463E-BD11-2CC34C81CEEC}"/>
              </a:ext>
            </a:extLst>
          </p:cNvPr>
          <p:cNvSpPr>
            <a:spLocks noGrp="1"/>
          </p:cNvSpPr>
          <p:nvPr/>
        </p:nvSpPr>
        <p:spPr>
          <a:xfrm>
            <a:off x="8858250" y="2714625"/>
            <a:ext cx="1809750" cy="1809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요청</a:t>
            </a:r>
          </a:p>
          <a:p>
            <a:endParaRPr sz="2025" b="1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생성</a:t>
            </a:r>
          </a:p>
          <a:p>
            <a:endParaRPr sz="2025" b="1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확인</a:t>
            </a:r>
          </a:p>
          <a:p>
            <a:endParaRPr sz="2025" b="1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수정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F7FE2DC-F20B-4383-BDCA-59559363A16A}"/>
              </a:ext>
            </a:extLst>
          </p:cNvPr>
          <p:cNvSpPr>
            <a:spLocks noGrp="1"/>
          </p:cNvSpPr>
          <p:nvPr/>
        </p:nvSpPr>
        <p:spPr>
          <a:xfrm>
            <a:off x="857250" y="5381625"/>
            <a:ext cx="100965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강사가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입력하는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문장보다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확인하고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수정하는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순서를</a:t>
            </a:r>
            <a:r>
              <a:rPr sz="1725" b="1" dirty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봅니다</a:t>
            </a:r>
            <a:endParaRPr sz="1725" b="1" dirty="0">
              <a:solidFill>
                <a:srgbClr val="5B6874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064119C-3D18-408D-BAE4-0620D051469E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B24CA35-EAB5-42E5-B6AD-5BCAFA387757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10분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DD03E58-E8A0-45E0-B986-864478F60027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804080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4FDCFABE-7B15-4BA3-9E45-F13B491E8194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실습 1. 입력 폼 만들기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8BAFF2E-9E5D-4E5F-9CA0-DD2D8A3604EC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7AE42A7-B9B7-4CE9-BED8-DE1691EBE3E8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09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3C6C39BC-8550-4B3F-A312-47F9666F3769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CCDD013-7A05-4AC0-8A53-61429B561F2E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0DC2D8A-9BA7-4C24-A16C-CB3B7CF40590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337C9EF4-DDF9-4009-9B49-A1DAC94885FA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4C2E558-27D7-4122-88F3-40F40760EEC1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E109823-1439-42A8-906D-DA9DBD2B2196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46281A5-D381-4777-807D-A9CA1AA9D60C}"/>
              </a:ext>
            </a:extLst>
          </p:cNvPr>
          <p:cNvSpPr>
            <a:spLocks noGrp="1"/>
          </p:cNvSpPr>
          <p:nvPr/>
        </p:nvSpPr>
        <p:spPr>
          <a:xfrm>
            <a:off x="1857375" y="16954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필요한 항목만 남깁니다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86B435A-B0F6-4E39-B517-EEC7607F6453}"/>
              </a:ext>
            </a:extLst>
          </p:cNvPr>
          <p:cNvSpPr>
            <a:spLocks noGrp="1"/>
          </p:cNvSpPr>
          <p:nvPr/>
        </p:nvSpPr>
        <p:spPr>
          <a:xfrm>
            <a:off x="1857375" y="252412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09C9D6D5-A48D-492B-B80E-6D289DAB8E2B}"/>
              </a:ext>
            </a:extLst>
          </p:cNvPr>
          <p:cNvSpPr>
            <a:spLocks noGrp="1"/>
          </p:cNvSpPr>
          <p:nvPr/>
        </p:nvSpPr>
        <p:spPr>
          <a:xfrm>
            <a:off x="857250" y="290512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523849E-802F-409F-B7C2-843042F06F84}"/>
              </a:ext>
            </a:extLst>
          </p:cNvPr>
          <p:cNvSpPr>
            <a:spLocks noGrp="1"/>
          </p:cNvSpPr>
          <p:nvPr/>
        </p:nvSpPr>
        <p:spPr>
          <a:xfrm>
            <a:off x="1857375" y="293370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각 입력칸 위에 짧은 이름을 붙입니다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551E1A3-DB6C-440B-8569-545F8A0CD1C7}"/>
              </a:ext>
            </a:extLst>
          </p:cNvPr>
          <p:cNvSpPr>
            <a:spLocks noGrp="1"/>
          </p:cNvSpPr>
          <p:nvPr/>
        </p:nvSpPr>
        <p:spPr>
          <a:xfrm>
            <a:off x="1857375" y="376237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6C4182B-D633-446B-A5BF-2FE60324EC43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2FA6E19-E920-41A1-B7EC-E43D6608F1D6}"/>
              </a:ext>
            </a:extLst>
          </p:cNvPr>
          <p:cNvSpPr>
            <a:spLocks noGrp="1"/>
          </p:cNvSpPr>
          <p:nvPr/>
        </p:nvSpPr>
        <p:spPr>
          <a:xfrm>
            <a:off x="1857375" y="41719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필수 항목과 선택 항목을 구분합니다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5C3E585-9E8D-4DD7-BF70-52736D52110B}"/>
              </a:ext>
            </a:extLst>
          </p:cNvPr>
          <p:cNvSpPr>
            <a:spLocks noGrp="1"/>
          </p:cNvSpPr>
          <p:nvPr/>
        </p:nvSpPr>
        <p:spPr>
          <a:xfrm>
            <a:off x="762000" y="5476875"/>
            <a:ext cx="10668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막히면</a:t>
            </a:r>
            <a:r>
              <a:rPr sz="1650" b="1" dirty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손을</a:t>
            </a:r>
            <a:r>
              <a:rPr sz="1650" b="1" dirty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들고</a:t>
            </a:r>
            <a:r>
              <a:rPr sz="1650" b="1" dirty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현재</a:t>
            </a:r>
            <a:r>
              <a:rPr sz="1650" b="1" dirty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화면을</a:t>
            </a:r>
            <a:r>
              <a:rPr sz="1650" b="1" dirty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그대로</a:t>
            </a:r>
            <a:r>
              <a:rPr sz="1650" b="1" dirty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보여주세요</a:t>
            </a:r>
            <a:endParaRPr sz="1650" b="1" dirty="0">
              <a:solidFill>
                <a:srgbClr val="2CB7A7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54FB0AB-1B72-4200-A18F-DA7D38CC10B7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198D6E3-9E55-40AE-8068-A4A1AC132E4D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15분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4AD62E6-4972-4861-A9CB-148EC69E85D7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850541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84E99FCF-3D59-4B15-AFA4-EDEA60D2929E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실습 2. 버튼과 결과 연결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CDB3F4E-7FD5-4C20-A8F0-E891AAA98472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34E9FCB-AEAA-45F2-B263-CEA9B98A58CD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10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35ABF0A-1E26-40C9-9F05-F249ABA0D97E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42677FD-AE8E-4092-A5B3-13F58E63E338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276FBDD-6F95-42E5-87C1-A2260BE113E6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E65B968-CDA5-4C22-AF25-E6C51CBD72B2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5490452-DF15-4522-868D-D81AB1D241BE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C8ABD164-65D6-43F0-9135-198F3381DB34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ABE29E3-114D-46F1-A61B-4F3BFEE33A51}"/>
              </a:ext>
            </a:extLst>
          </p:cNvPr>
          <p:cNvSpPr>
            <a:spLocks noGrp="1"/>
          </p:cNvSpPr>
          <p:nvPr/>
        </p:nvSpPr>
        <p:spPr>
          <a:xfrm>
            <a:off x="1857375" y="16954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예약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버튼을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눌렀을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때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입력값을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확인합니다</a:t>
            </a:r>
            <a:endParaRPr sz="225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57A9AC4-8948-43C3-A2C0-E806B56DC1DE}"/>
              </a:ext>
            </a:extLst>
          </p:cNvPr>
          <p:cNvSpPr>
            <a:spLocks noGrp="1"/>
          </p:cNvSpPr>
          <p:nvPr/>
        </p:nvSpPr>
        <p:spPr>
          <a:xfrm>
            <a:off x="1857375" y="252412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7C7EA86-E0F0-4E49-8B15-54CEBA834218}"/>
              </a:ext>
            </a:extLst>
          </p:cNvPr>
          <p:cNvSpPr>
            <a:spLocks noGrp="1"/>
          </p:cNvSpPr>
          <p:nvPr/>
        </p:nvSpPr>
        <p:spPr>
          <a:xfrm>
            <a:off x="857250" y="290512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6F0D15D-95B0-448B-BE9B-04058DCBCE9B}"/>
              </a:ext>
            </a:extLst>
          </p:cNvPr>
          <p:cNvSpPr>
            <a:spLocks noGrp="1"/>
          </p:cNvSpPr>
          <p:nvPr/>
        </p:nvSpPr>
        <p:spPr>
          <a:xfrm>
            <a:off x="1857375" y="293370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잘못된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칸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가까이에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안내를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표시합니다</a:t>
            </a:r>
            <a:endParaRPr sz="225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28B41A8-9BE3-4D47-A96E-B511458588AD}"/>
              </a:ext>
            </a:extLst>
          </p:cNvPr>
          <p:cNvSpPr>
            <a:spLocks noGrp="1"/>
          </p:cNvSpPr>
          <p:nvPr/>
        </p:nvSpPr>
        <p:spPr>
          <a:xfrm>
            <a:off x="1857375" y="376237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928A1CA7-99D3-42CC-AC76-B506789B99B5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DF75A0F-2FC3-420D-872D-3A6B43BBE1C8}"/>
              </a:ext>
            </a:extLst>
          </p:cNvPr>
          <p:cNvSpPr>
            <a:spLocks noGrp="1"/>
          </p:cNvSpPr>
          <p:nvPr/>
        </p:nvSpPr>
        <p:spPr>
          <a:xfrm>
            <a:off x="1857375" y="41719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완료 뒤 사용자가 다음에 할 일을 보여줍니다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54047B7-CB97-4BAC-A41B-82B80D17B011}"/>
              </a:ext>
            </a:extLst>
          </p:cNvPr>
          <p:cNvSpPr>
            <a:spLocks noGrp="1"/>
          </p:cNvSpPr>
          <p:nvPr/>
        </p:nvSpPr>
        <p:spPr>
          <a:xfrm>
            <a:off x="762000" y="5476875"/>
            <a:ext cx="10668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완료한 사람은 문구와 색상을 자기 주제로 바꿔봅니다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53914E7-AB51-43D8-A949-94AB78C8336C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F3E602F-1651-41A5-83DA-F8A4EA466562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15분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0D92FC6-C8DB-4D3A-AA66-CB92BD9FC792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532459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8ECFE44-5939-4BF4-9AC1-676004695983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108585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8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5분 휴식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4306F666-35BD-4395-B35C-CBD2B2C109D0}"/>
              </a:ext>
            </a:extLst>
          </p:cNvPr>
          <p:cNvSpPr>
            <a:spLocks noGrp="1"/>
          </p:cNvSpPr>
          <p:nvPr/>
        </p:nvSpPr>
        <p:spPr>
          <a:xfrm>
            <a:off x="4762500" y="2857500"/>
            <a:ext cx="2667000" cy="762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093DFE-1A0E-4493-B5B7-C88538F431BC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02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저장한 뒤 자리에서 잠시 쉬어갑니다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F471523-13E3-43C2-8D24-69035583443C}"/>
              </a:ext>
            </a:extLst>
          </p:cNvPr>
          <p:cNvSpPr>
            <a:spLocks noGrp="1"/>
          </p:cNvSpPr>
          <p:nvPr/>
        </p:nvSpPr>
        <p:spPr>
          <a:xfrm>
            <a:off x="666750" y="4000500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75" b="0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돌아오면 오늘의 완성 시안을 함께 확인합니다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7419494-894A-422B-8FEB-EDA2069F2789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8BB88B1-E389-412C-82F1-EB3CA24CBDB1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59743B3-6203-49F9-A871-95D4B0851598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555066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166DE76B-0A48-4BD0-B308-4B8F88502FC6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예약 웹앱 시안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54E0A91-A847-4E81-BE6F-32CBF7BD70D4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396D9D2-3107-4187-A861-2ABA1E09910E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12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A1BF120-4F1E-4AC6-AE9C-FEBB5547B988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01AEB96-06DA-47F9-ADEC-37FF438BE781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FAD24E4-E4D4-4246-9C41-D61C2DF84BC2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A785FA2-2E2C-4E55-9AC8-DE89BB64B7FA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EA8416F-A22E-4CD2-8559-E11B43376F42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1588430"/>
            <a:ext cx="7048500" cy="3966889"/>
          </a:xfrm>
          <a:prstGeom prst="roundRect">
            <a:avLst>
              <a:gd name="adj" fmla="val 4255"/>
            </a:avLst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0C39B4E9-80D5-4E56-88A3-5BC8F5010803}"/>
              </a:ext>
            </a:extLst>
          </p:cNvPr>
          <p:cNvSpPr>
            <a:spLocks noGrp="1"/>
          </p:cNvSpPr>
          <p:nvPr/>
        </p:nvSpPr>
        <p:spPr>
          <a:xfrm>
            <a:off x="8096250" y="1571625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시안에서 확인할 것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8EDE8C3A-A7AA-4218-9439-E200516617EB}"/>
              </a:ext>
            </a:extLst>
          </p:cNvPr>
          <p:cNvSpPr>
            <a:spLocks noGrp="1"/>
          </p:cNvSpPr>
          <p:nvPr/>
        </p:nvSpPr>
        <p:spPr>
          <a:xfrm>
            <a:off x="8096250" y="22764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41465AC-020F-4C58-A6AC-F2C37AEB7914}"/>
              </a:ext>
            </a:extLst>
          </p:cNvPr>
          <p:cNvSpPr>
            <a:spLocks noGrp="1"/>
          </p:cNvSpPr>
          <p:nvPr/>
        </p:nvSpPr>
        <p:spPr>
          <a:xfrm>
            <a:off x="8401049" y="2200275"/>
            <a:ext cx="3412259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선택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과정이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한눈에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보이는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달력</a:t>
            </a:r>
            <a:endParaRPr sz="1650" b="0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BCDA4F68-DB14-49D2-8FAF-A0C167A2CCDE}"/>
              </a:ext>
            </a:extLst>
          </p:cNvPr>
          <p:cNvSpPr>
            <a:spLocks noGrp="1"/>
          </p:cNvSpPr>
          <p:nvPr/>
        </p:nvSpPr>
        <p:spPr>
          <a:xfrm>
            <a:off x="8096250" y="332422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BBE426A-0E44-4E01-BF75-1734F65834C4}"/>
              </a:ext>
            </a:extLst>
          </p:cNvPr>
          <p:cNvSpPr>
            <a:spLocks noGrp="1"/>
          </p:cNvSpPr>
          <p:nvPr/>
        </p:nvSpPr>
        <p:spPr>
          <a:xfrm>
            <a:off x="8401050" y="3248025"/>
            <a:ext cx="3028950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짧고 필요한 입력 항목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BFF3334D-14CE-42A1-A05F-7F1B20765D0B}"/>
              </a:ext>
            </a:extLst>
          </p:cNvPr>
          <p:cNvSpPr>
            <a:spLocks noGrp="1"/>
          </p:cNvSpPr>
          <p:nvPr/>
        </p:nvSpPr>
        <p:spPr>
          <a:xfrm>
            <a:off x="8096250" y="4371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6F7D99B-D6C8-4DA3-B2F8-E3CDADC120C6}"/>
              </a:ext>
            </a:extLst>
          </p:cNvPr>
          <p:cNvSpPr>
            <a:spLocks noGrp="1"/>
          </p:cNvSpPr>
          <p:nvPr/>
        </p:nvSpPr>
        <p:spPr>
          <a:xfrm>
            <a:off x="8401050" y="4295775"/>
            <a:ext cx="3028950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완료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여부가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분명한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결과</a:t>
            </a:r>
            <a:r>
              <a:rPr sz="1650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화면</a:t>
            </a:r>
            <a:endParaRPr sz="1650" b="0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F0281C-1E19-47C1-AF2B-3F0D5C96304A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982CDDA-08CF-4666-98F6-33EBF4610BC9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FBC7107-60F7-40E8-80EE-2D547AB9EC5C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289261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6729AFCA-7BB7-4A46-92BB-1AC4027AF22C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폼 사용성 점검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9FA820C-E665-4AD7-A5BD-09E344DF32F8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BFA8A36-BB0C-469F-AC0C-B1A1216EFD7B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13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E52E4D8-913A-47AF-94EB-6D8C1B5EF275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EEC69D8-B16C-4CB2-93E8-214A31ABE365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00C4FB0A-4926-42C5-846B-091CD4957BDD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4E3B6B2-C083-4F24-9925-4E277EE9A493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57C6A72-5319-47BA-9B9A-F7AB10B12C3A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9506679-512D-45BE-9808-0FF000466E3F}"/>
              </a:ext>
            </a:extLst>
          </p:cNvPr>
          <p:cNvSpPr>
            <a:spLocks noGrp="1"/>
          </p:cNvSpPr>
          <p:nvPr/>
        </p:nvSpPr>
        <p:spPr>
          <a:xfrm>
            <a:off x="809625" y="147637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3E7F6FC-EABF-4467-B51B-74336F9715AE}"/>
              </a:ext>
            </a:extLst>
          </p:cNvPr>
          <p:cNvSpPr>
            <a:spLocks noGrp="1"/>
          </p:cNvSpPr>
          <p:nvPr/>
        </p:nvSpPr>
        <p:spPr>
          <a:xfrm>
            <a:off x="904875" y="154305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A745D9A-0A6D-4DDC-888C-41DA05922B63}"/>
              </a:ext>
            </a:extLst>
          </p:cNvPr>
          <p:cNvSpPr>
            <a:spLocks noGrp="1"/>
          </p:cNvSpPr>
          <p:nvPr/>
        </p:nvSpPr>
        <p:spPr>
          <a:xfrm>
            <a:off x="1666875" y="150495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입력할 이유가 분명한 항목만 받습니다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D63D97B9-5EB9-435B-A95E-9AE734A37105}"/>
              </a:ext>
            </a:extLst>
          </p:cNvPr>
          <p:cNvSpPr>
            <a:spLocks noGrp="1"/>
          </p:cNvSpPr>
          <p:nvPr/>
        </p:nvSpPr>
        <p:spPr>
          <a:xfrm>
            <a:off x="809625" y="252412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13437BA-C5DB-48E8-84E5-AD381DBA0D11}"/>
              </a:ext>
            </a:extLst>
          </p:cNvPr>
          <p:cNvSpPr>
            <a:spLocks noGrp="1"/>
          </p:cNvSpPr>
          <p:nvPr/>
        </p:nvSpPr>
        <p:spPr>
          <a:xfrm>
            <a:off x="904875" y="259080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952415B-2A4C-4756-9CE8-0F03AD0ACFE2}"/>
              </a:ext>
            </a:extLst>
          </p:cNvPr>
          <p:cNvSpPr>
            <a:spLocks noGrp="1"/>
          </p:cNvSpPr>
          <p:nvPr/>
        </p:nvSpPr>
        <p:spPr>
          <a:xfrm>
            <a:off x="1666875" y="255270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오류 메시지는 문제 가까이에 표시합니다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9ACC481-60DE-4CD1-9488-1CA8AFD2EC27}"/>
              </a:ext>
            </a:extLst>
          </p:cNvPr>
          <p:cNvSpPr>
            <a:spLocks noGrp="1"/>
          </p:cNvSpPr>
          <p:nvPr/>
        </p:nvSpPr>
        <p:spPr>
          <a:xfrm>
            <a:off x="809625" y="357187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3E63BEE-5422-420E-9FEF-09CA7D3E13CF}"/>
              </a:ext>
            </a:extLst>
          </p:cNvPr>
          <p:cNvSpPr>
            <a:spLocks noGrp="1"/>
          </p:cNvSpPr>
          <p:nvPr/>
        </p:nvSpPr>
        <p:spPr>
          <a:xfrm>
            <a:off x="904875" y="363855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5890E7A-5E65-4EA9-B45C-5AD73CF90222}"/>
              </a:ext>
            </a:extLst>
          </p:cNvPr>
          <p:cNvSpPr>
            <a:spLocks noGrp="1"/>
          </p:cNvSpPr>
          <p:nvPr/>
        </p:nvSpPr>
        <p:spPr>
          <a:xfrm>
            <a:off x="1666875" y="360045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완료 후 입력 내용을 다시 확인할 수 있습니다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9BC9F50-41C0-4826-A240-967AE3AD9147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CF61464-73E4-4A7F-9498-3884B745CF34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7분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9E98BE04-A62C-49C0-BB54-17A4BB66A690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987378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E554AD47-D446-4AC7-B0B4-C2DBEA262881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기능을 안전하게 추가하는 순서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9B79296-61AD-4C80-802B-616EE7BB941D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107263D-3628-432F-99ED-A265D62BC4A4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14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A3C8B78-D4F8-4D6A-A4C7-71CF875A6ACF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AE261D6-3646-444D-ABF1-845F5CD9F58C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70C0BD8-9404-4B46-83B2-EA23F84D73A4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C4A0E91-BDBA-4224-9F8D-408408BB6A85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911365E-8C70-402D-80BA-C1295DF0EA63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35CF26E-D29D-4EF4-9FE1-58CE56B78E67}"/>
              </a:ext>
            </a:extLst>
          </p:cNvPr>
          <p:cNvSpPr>
            <a:spLocks noGrp="1"/>
          </p:cNvSpPr>
          <p:nvPr/>
        </p:nvSpPr>
        <p:spPr>
          <a:xfrm>
            <a:off x="857250" y="1428750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D377CA9-7D3B-43EC-B169-CA8B012C04C6}"/>
              </a:ext>
            </a:extLst>
          </p:cNvPr>
          <p:cNvSpPr>
            <a:spLocks noGrp="1"/>
          </p:cNvSpPr>
          <p:nvPr/>
        </p:nvSpPr>
        <p:spPr>
          <a:xfrm>
            <a:off x="1762125" y="1457325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한 기능을 작은 단계로 나눕니다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B298516-61F8-4F4D-8FF5-8CC959617008}"/>
              </a:ext>
            </a:extLst>
          </p:cNvPr>
          <p:cNvSpPr>
            <a:spLocks noGrp="1"/>
          </p:cNvSpPr>
          <p:nvPr/>
        </p:nvSpPr>
        <p:spPr>
          <a:xfrm>
            <a:off x="857250" y="2762250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0FAAA52-D31A-4DB6-93EE-C6A02B2D2379}"/>
              </a:ext>
            </a:extLst>
          </p:cNvPr>
          <p:cNvSpPr>
            <a:spLocks noGrp="1"/>
          </p:cNvSpPr>
          <p:nvPr/>
        </p:nvSpPr>
        <p:spPr>
          <a:xfrm>
            <a:off x="1762125" y="2790825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각 단계가 작동하는지 확인합니다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3D4A14E5-5045-4116-B1C7-D08C4F49EE79}"/>
              </a:ext>
            </a:extLst>
          </p:cNvPr>
          <p:cNvSpPr>
            <a:spLocks noGrp="1"/>
          </p:cNvSpPr>
          <p:nvPr/>
        </p:nvSpPr>
        <p:spPr>
          <a:xfrm>
            <a:off x="857250" y="4095750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F8F6D89-3068-417A-9B97-C0C71B67549A}"/>
              </a:ext>
            </a:extLst>
          </p:cNvPr>
          <p:cNvSpPr>
            <a:spLocks noGrp="1"/>
          </p:cNvSpPr>
          <p:nvPr/>
        </p:nvSpPr>
        <p:spPr>
          <a:xfrm>
            <a:off x="1762125" y="4124325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문제가 생기면 마지막 변경부터 되돌아봅니다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377895F-8831-402A-8F13-79C03E32A070}"/>
              </a:ext>
            </a:extLst>
          </p:cNvPr>
          <p:cNvSpPr>
            <a:spLocks noGrp="1"/>
          </p:cNvSpPr>
          <p:nvPr/>
        </p:nvSpPr>
        <p:spPr>
          <a:xfrm>
            <a:off x="666750" y="5524500"/>
            <a:ext cx="10858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문제를 설명하는 과정 자체가 해결의 절반입니다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EDF0AC0-B5BE-4C2C-BAED-8966430C56E5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B306A62-156E-4E84-A9DA-F0307F56D2C3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E845D8A-6343-48C8-BF3C-75BF78659C1B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68008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8C9E9F-F627-45E5-89C0-B2C83C19FD9D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개인 미션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10329B3-46AA-47D3-B903-7498422AB277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DC73DA-BE07-45FD-92C1-02FF645704C6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rPr>
              <a:t>15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AABA70A-2687-4C7F-819B-CFDECDA07D49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B0DF1AD-6BB3-407D-96D5-D9139C972E45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7803FD69-B817-4BA1-BCAE-9A071283C146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6AB2832-F452-4949-ABF1-378EC522E111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49B4466-1C8F-408A-BAC8-9B5C29377B68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4D19836-E7F0-41D3-A428-806E8F7E8A9D}"/>
              </a:ext>
            </a:extLst>
          </p:cNvPr>
          <p:cNvSpPr>
            <a:spLocks noGrp="1"/>
          </p:cNvSpPr>
          <p:nvPr/>
        </p:nvSpPr>
        <p:spPr>
          <a:xfrm>
            <a:off x="762000" y="1524000"/>
            <a:ext cx="2095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5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45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20분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E569F14-EFFE-4F43-B937-682F40E81522}"/>
              </a:ext>
            </a:extLst>
          </p:cNvPr>
          <p:cNvSpPr>
            <a:spLocks noGrp="1"/>
          </p:cNvSpPr>
          <p:nvPr/>
        </p:nvSpPr>
        <p:spPr>
          <a:xfrm>
            <a:off x="762000" y="2619375"/>
            <a:ext cx="1019175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문의, 예약, 설문 중 하나를 골라 입력 화면과 완료 화면을 만듭니다.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7CE038D8-7B50-482E-9AA0-F1B96ED916CC}"/>
              </a:ext>
            </a:extLst>
          </p:cNvPr>
          <p:cNvSpPr>
            <a:spLocks noGrp="1"/>
          </p:cNvSpPr>
          <p:nvPr/>
        </p:nvSpPr>
        <p:spPr>
          <a:xfrm>
            <a:off x="762000" y="4429125"/>
            <a:ext cx="1019175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941A5A5-BC04-4223-B2E2-2C5EEEA861FD}"/>
              </a:ext>
            </a:extLst>
          </p:cNvPr>
          <p:cNvSpPr>
            <a:spLocks noGrp="1"/>
          </p:cNvSpPr>
          <p:nvPr/>
        </p:nvSpPr>
        <p:spPr>
          <a:xfrm>
            <a:off x="762000" y="4762500"/>
            <a:ext cx="1809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완료 기준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901311A-CEF9-410F-BA47-F696AB766F57}"/>
              </a:ext>
            </a:extLst>
          </p:cNvPr>
          <p:cNvSpPr>
            <a:spLocks noGrp="1"/>
          </p:cNvSpPr>
          <p:nvPr/>
        </p:nvSpPr>
        <p:spPr>
          <a:xfrm>
            <a:off x="762000" y="5191125"/>
            <a:ext cx="1019175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핵심 흐름이 한 번 끝까지 작동하고, 내 주제의 문구가 들어가면 완료입니다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36DC421-1C35-465E-8F66-8EC60E6832C0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BFD1957-3FEC-42BF-9145-114BCD407FCB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BAC2687-7880-43B0-9532-F3FDE763A453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880654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DD36C4C7-2141-4813-B8D2-6C21050CFF25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정리와 다음 공정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CE9F78B-62EA-4511-AE1B-A21DD9BBDB4F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3강  전기와 설비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4192B2A-64AB-46E0-A7F9-C9A39FB3EC99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16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C2F1F04-47C6-4C93-8016-5100607EA8CA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052062A-18A9-4F4D-887D-8283526880DA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D181DAD-483D-43F3-B4D9-78478316924C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DEDF20F-6E8A-4339-BA6B-0C6A2DDA2521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39694A3-0B6F-406C-9E8A-356DEF4765AA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A7AAE0A-D6DD-4ADD-A7F8-51DA0EA9A79F}"/>
              </a:ext>
            </a:extLst>
          </p:cNvPr>
          <p:cNvSpPr>
            <a:spLocks noGrp="1"/>
          </p:cNvSpPr>
          <p:nvPr/>
        </p:nvSpPr>
        <p:spPr>
          <a:xfrm>
            <a:off x="762000" y="1428750"/>
            <a:ext cx="2667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오늘의 한 문장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3F4C2D7-CD75-4C86-88A9-EE7802B78C35}"/>
              </a:ext>
            </a:extLst>
          </p:cNvPr>
          <p:cNvSpPr>
            <a:spLocks noGrp="1"/>
          </p:cNvSpPr>
          <p:nvPr/>
        </p:nvSpPr>
        <p:spPr>
          <a:xfrm>
            <a:off x="762000" y="1857375"/>
            <a:ext cx="1057275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“전기와 설비처럼 작은 단계를 확인하며 완성한다”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85ED3C1-39AE-43FF-AF1B-8F1985C15C89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1057275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1CE3FF2-20DF-4909-BB8B-77E11E138A29}"/>
              </a:ext>
            </a:extLst>
          </p:cNvPr>
          <p:cNvSpPr>
            <a:spLocks noGrp="1"/>
          </p:cNvSpPr>
          <p:nvPr/>
        </p:nvSpPr>
        <p:spPr>
          <a:xfrm>
            <a:off x="1047750" y="3329415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과제</a:t>
            </a:r>
            <a:endParaRPr sz="1650" b="1" dirty="0">
              <a:solidFill>
                <a:srgbClr val="2CB7A7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36A60B6-D44D-45DD-A805-4201C074110C}"/>
              </a:ext>
            </a:extLst>
          </p:cNvPr>
          <p:cNvSpPr>
            <a:spLocks noGrp="1"/>
          </p:cNvSpPr>
          <p:nvPr/>
        </p:nvSpPr>
        <p:spPr>
          <a:xfrm>
            <a:off x="2238375" y="3143250"/>
            <a:ext cx="87153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가족이나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지인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한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명에게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폼을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사용하게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하고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멈칫한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지점을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기록합니다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E09D7849-F140-439E-9EE3-0F19158B07A8}"/>
              </a:ext>
            </a:extLst>
          </p:cNvPr>
          <p:cNvSpPr>
            <a:spLocks noGrp="1"/>
          </p:cNvSpPr>
          <p:nvPr/>
        </p:nvSpPr>
        <p:spPr>
          <a:xfrm>
            <a:off x="762000" y="4333875"/>
            <a:ext cx="10572750" cy="1104900"/>
          </a:xfrm>
          <a:prstGeom prst="roundRect">
            <a:avLst>
              <a:gd name="adj" fmla="val 15517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BB6A3B7-AC5A-4DB1-B0C4-38978D2E54D8}"/>
              </a:ext>
            </a:extLst>
          </p:cNvPr>
          <p:cNvSpPr>
            <a:spLocks noGrp="1"/>
          </p:cNvSpPr>
          <p:nvPr/>
        </p:nvSpPr>
        <p:spPr>
          <a:xfrm>
            <a:off x="1047750" y="4710540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다음 강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25AABCD-463A-4B3F-9C21-415380163C72}"/>
              </a:ext>
            </a:extLst>
          </p:cNvPr>
          <p:cNvSpPr>
            <a:spLocks noGrp="1"/>
          </p:cNvSpPr>
          <p:nvPr/>
        </p:nvSpPr>
        <p:spPr>
          <a:xfrm>
            <a:off x="2238375" y="4524375"/>
            <a:ext cx="8715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다음 시간에는 창고와 관리대장처럼 입력한 정보를 저장하고 고칩니다.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8F6C384-0317-4A63-8420-F98310E0F407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85C29B2-6968-4761-BAAE-611BB1B79760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2분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09CE9A2-2C47-4EF6-BEDA-ABE22E351B79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209663327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1413</Words>
  <Application>Microsoft Office PowerPoint</Application>
  <DocSecurity>0</DocSecurity>
  <PresentationFormat>와이드스크린</PresentationFormat>
  <Paragraphs>228</Paragraphs>
  <Slides>16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9" baseType="lpstr">
      <vt:lpstr>Malgun Gothic</vt:lpstr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정만 조</cp:lastModifiedBy>
  <cp:revision>1</cp:revision>
  <dcterms:created xsi:type="dcterms:W3CDTF">2026-09-11T06:41:11Z</dcterms:created>
  <dcterms:modified xsi:type="dcterms:W3CDTF">2026-09-11T07:02:40Z</dcterms:modified>
</cp:coreProperties>
</file>